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0243463" cy="42773600"/>
  <p:notesSz cx="6858000" cy="9144000"/>
  <p:defaultTextStyle>
    <a:defPPr>
      <a:defRPr lang="zh-TW"/>
    </a:defPPr>
    <a:lvl1pPr marL="0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6158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2316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58474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44632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30789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16947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03105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89263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>
      <p:cViewPr>
        <p:scale>
          <a:sx n="20" d="100"/>
          <a:sy n="20" d="100"/>
        </p:scale>
        <p:origin x="-642" y="1266"/>
      </p:cViewPr>
      <p:guideLst>
        <p:guide orient="horz" pos="13472"/>
        <p:guide pos="95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7A0A6-FAC2-4B46-A422-5AC5D3D771AF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47304-31DC-408A-B941-3D245BCE1CC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733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7304-31DC-408A-B941-3D245BCE1CC6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570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68260" y="13287543"/>
            <a:ext cx="25706944" cy="91686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536520" y="24238373"/>
            <a:ext cx="21170424" cy="109310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6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2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58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4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48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8328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1926511" y="1712931"/>
            <a:ext cx="6804779" cy="3649617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512173" y="1712931"/>
            <a:ext cx="19910280" cy="3649617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2500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1899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025" y="27486002"/>
            <a:ext cx="25706944" cy="8495312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389025" y="18129280"/>
            <a:ext cx="25706944" cy="935672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6158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2316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5847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4463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4263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512173" y="9980510"/>
            <a:ext cx="13357529" cy="28228599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5373761" y="9980510"/>
            <a:ext cx="13357529" cy="28228599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283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512173" y="9574557"/>
            <a:ext cx="13362782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512173" y="13564776"/>
            <a:ext cx="13362782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5363261" y="9574557"/>
            <a:ext cx="13368031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5363261" y="13564776"/>
            <a:ext cx="13368031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119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602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0597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12175" y="1703023"/>
            <a:ext cx="9949891" cy="7247749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824354" y="1703026"/>
            <a:ext cx="16906936" cy="36506083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512175" y="8950775"/>
            <a:ext cx="9949891" cy="29258334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480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27930" y="29941520"/>
            <a:ext cx="18146078" cy="3534766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7930" y="3821900"/>
            <a:ext cx="18146078" cy="25664160"/>
          </a:xfrm>
        </p:spPr>
        <p:txBody>
          <a:bodyPr/>
          <a:lstStyle>
            <a:lvl1pPr marL="0" indent="0">
              <a:buNone/>
              <a:defRPr sz="14600"/>
            </a:lvl1pPr>
            <a:lvl2pPr marL="2086158" indent="0">
              <a:buNone/>
              <a:defRPr sz="12800"/>
            </a:lvl2pPr>
            <a:lvl3pPr marL="4172316" indent="0">
              <a:buNone/>
              <a:defRPr sz="11000"/>
            </a:lvl3pPr>
            <a:lvl4pPr marL="6258474" indent="0">
              <a:buNone/>
              <a:defRPr sz="9100"/>
            </a:lvl4pPr>
            <a:lvl5pPr marL="8344632" indent="0">
              <a:buNone/>
              <a:defRPr sz="9100"/>
            </a:lvl5pPr>
            <a:lvl6pPr marL="10430789" indent="0">
              <a:buNone/>
              <a:defRPr sz="9100"/>
            </a:lvl6pPr>
            <a:lvl7pPr marL="12516947" indent="0">
              <a:buNone/>
              <a:defRPr sz="9100"/>
            </a:lvl7pPr>
            <a:lvl8pPr marL="14603105" indent="0">
              <a:buNone/>
              <a:defRPr sz="9100"/>
            </a:lvl8pPr>
            <a:lvl9pPr marL="16689263" indent="0">
              <a:buNone/>
              <a:defRPr sz="91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27930" y="33476286"/>
            <a:ext cx="18146078" cy="5019954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1879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512173" y="1712928"/>
            <a:ext cx="27219117" cy="7128933"/>
          </a:xfrm>
          <a:prstGeom prst="rect">
            <a:avLst/>
          </a:prstGeom>
        </p:spPr>
        <p:txBody>
          <a:bodyPr vert="horz" lIns="417232" tIns="208616" rIns="417232" bIns="208616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512173" y="9980510"/>
            <a:ext cx="27219117" cy="28228599"/>
          </a:xfrm>
          <a:prstGeom prst="rect">
            <a:avLst/>
          </a:prstGeom>
        </p:spPr>
        <p:txBody>
          <a:bodyPr vert="horz" lIns="417232" tIns="208616" rIns="417232" bIns="208616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1512173" y="39644794"/>
            <a:ext cx="7056808" cy="2277298"/>
          </a:xfrm>
          <a:prstGeom prst="rect">
            <a:avLst/>
          </a:prstGeom>
        </p:spPr>
        <p:txBody>
          <a:bodyPr vert="horz" lIns="417232" tIns="208616" rIns="417232" bIns="208616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AA8C1-F580-4677-979F-1B64657BF943}" type="datetimeFigureOut">
              <a:rPr lang="zh-TW" altLang="en-US" smtClean="0"/>
              <a:pPr/>
              <a:t>2013/8/4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10333183" y="39644794"/>
            <a:ext cx="9577097" cy="2277298"/>
          </a:xfrm>
          <a:prstGeom prst="rect">
            <a:avLst/>
          </a:prstGeom>
        </p:spPr>
        <p:txBody>
          <a:bodyPr vert="horz" lIns="417232" tIns="208616" rIns="417232" bIns="208616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21674482" y="39644794"/>
            <a:ext cx="7056808" cy="2277298"/>
          </a:xfrm>
          <a:prstGeom prst="rect">
            <a:avLst/>
          </a:prstGeom>
        </p:spPr>
        <p:txBody>
          <a:bodyPr vert="horz" lIns="417232" tIns="208616" rIns="417232" bIns="208616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BDF29-2982-4EAA-9A60-E9B246EC469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4128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2316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4618" indent="-1564618" algn="l" defTabSz="4172316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0007" indent="-1303849" algn="l" defTabSz="4172316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5395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1553" indent="-1043079" algn="l" defTabSz="4172316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87710" indent="-1043079" algn="l" defTabSz="4172316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73868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60026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46184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32342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6158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2316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58474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44632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30789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16947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03105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89263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26" Type="http://schemas.openxmlformats.org/officeDocument/2006/relationships/image" Target="../media/image23.jpeg"/><Relationship Id="rId3" Type="http://schemas.openxmlformats.org/officeDocument/2006/relationships/image" Target="../media/image1.jpeg"/><Relationship Id="rId21" Type="http://schemas.openxmlformats.org/officeDocument/2006/relationships/image" Target="../media/image18.jpeg"/><Relationship Id="rId34" Type="http://schemas.openxmlformats.org/officeDocument/2006/relationships/image" Target="../media/image31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5" Type="http://schemas.openxmlformats.org/officeDocument/2006/relationships/image" Target="../media/image22.jpeg"/><Relationship Id="rId3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29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jpeg"/><Relationship Id="rId24" Type="http://schemas.openxmlformats.org/officeDocument/2006/relationships/image" Target="../media/image21.jpeg"/><Relationship Id="rId32" Type="http://schemas.openxmlformats.org/officeDocument/2006/relationships/image" Target="../media/image29.jpeg"/><Relationship Id="rId5" Type="http://schemas.openxmlformats.org/officeDocument/2006/relationships/image" Target="../media/image2.jpeg"/><Relationship Id="rId15" Type="http://schemas.openxmlformats.org/officeDocument/2006/relationships/image" Target="../media/image12.jpeg"/><Relationship Id="rId23" Type="http://schemas.openxmlformats.org/officeDocument/2006/relationships/image" Target="../media/image20.jpeg"/><Relationship Id="rId28" Type="http://schemas.openxmlformats.org/officeDocument/2006/relationships/image" Target="../media/image25.jpeg"/><Relationship Id="rId36" Type="http://schemas.openxmlformats.org/officeDocument/2006/relationships/image" Target="../media/image33.jpe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31" Type="http://schemas.openxmlformats.org/officeDocument/2006/relationships/image" Target="../media/image28.jpeg"/><Relationship Id="rId4" Type="http://schemas.microsoft.com/office/2007/relationships/hdphoto" Target="../media/hdphoto1.wdp"/><Relationship Id="rId9" Type="http://schemas.openxmlformats.org/officeDocument/2006/relationships/image" Target="../media/image6.jpeg"/><Relationship Id="rId14" Type="http://schemas.openxmlformats.org/officeDocument/2006/relationships/image" Target="../media/image11.jpeg"/><Relationship Id="rId22" Type="http://schemas.openxmlformats.org/officeDocument/2006/relationships/image" Target="../media/image19.jpeg"/><Relationship Id="rId27" Type="http://schemas.openxmlformats.org/officeDocument/2006/relationships/image" Target="../media/image24.jpeg"/><Relationship Id="rId30" Type="http://schemas.openxmlformats.org/officeDocument/2006/relationships/image" Target="../media/image27.jpeg"/><Relationship Id="rId35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oison\Desktop\2013日本廣島0716-0727\廣島行\0719\IMG_0838.JPG"/>
          <p:cNvPicPr>
            <a:picLocks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43" r="24228" b="5467"/>
          <a:stretch/>
        </p:blipFill>
        <p:spPr bwMode="auto">
          <a:xfrm>
            <a:off x="51" y="424"/>
            <a:ext cx="30229200" cy="42773176"/>
          </a:xfrm>
          <a:prstGeom prst="rect">
            <a:avLst/>
          </a:prstGeom>
          <a:noFill/>
          <a:effectLst>
            <a:glow>
              <a:schemeClr val="accent1"/>
            </a:glow>
            <a:outerShdw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字方塊 9"/>
          <p:cNvSpPr txBox="1"/>
          <p:nvPr/>
        </p:nvSpPr>
        <p:spPr>
          <a:xfrm>
            <a:off x="0" y="571515"/>
            <a:ext cx="30243463" cy="3170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TW" altLang="en-US" sz="20000" b="1" spc="50" dirty="0" smtClean="0">
                <a:ln w="11430">
                  <a:noFill/>
                </a:ln>
                <a:gradFill flip="none" rotWithShape="1"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標楷體" pitchFamily="65" charset="-120"/>
                <a:ea typeface="標楷體" pitchFamily="65" charset="-120"/>
              </a:rPr>
              <a:t>廣島</a:t>
            </a:r>
            <a:r>
              <a:rPr lang="zh-TW" altLang="en-US" sz="20000" b="1" spc="50" dirty="0" smtClean="0">
                <a:ln w="11430">
                  <a:noFill/>
                </a:ln>
                <a:gradFill flip="none" rotWithShape="1"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標楷體" pitchFamily="65" charset="-120"/>
                <a:ea typeface="標楷體" pitchFamily="65" charset="-120"/>
              </a:rPr>
              <a:t>大學國際交流活動</a:t>
            </a:r>
            <a:endParaRPr lang="zh-TW" altLang="en-US" sz="20000" b="1" spc="50" dirty="0">
              <a:ln w="11430">
                <a:noFill/>
              </a:ln>
              <a:gradFill flip="none" rotWithShape="1"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1"/>
                <a:tileRect/>
              </a:gradFill>
              <a:effectLst/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2" name="Text Box 72"/>
          <p:cNvSpPr txBox="1">
            <a:spLocks noChangeArrowheads="1"/>
          </p:cNvSpPr>
          <p:nvPr/>
        </p:nvSpPr>
        <p:spPr bwMode="auto">
          <a:xfrm>
            <a:off x="0" y="41881425"/>
            <a:ext cx="30243463" cy="8921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lIns="417622" tIns="208811" rIns="417622" bIns="208811" anchor="ctr">
            <a:spAutoFit/>
          </a:bodyPr>
          <a:lstStyle/>
          <a:p>
            <a:pPr algn="ctr" defTabSz="4176713"/>
            <a:r>
              <a:rPr lang="zh-TW" altLang="en-US" sz="3100" dirty="0">
                <a:ea typeface="新細明體" charset="-120"/>
              </a:rPr>
              <a:t>©20</a:t>
            </a:r>
            <a:r>
              <a:rPr lang="en-US" altLang="zh-TW" sz="3100" dirty="0" smtClean="0">
                <a:ea typeface="新細明體" charset="-120"/>
              </a:rPr>
              <a:t>13 </a:t>
            </a:r>
            <a:r>
              <a:rPr lang="en-US" altLang="zh-TW" sz="3100" dirty="0">
                <a:ea typeface="新細明體" charset="-120"/>
              </a:rPr>
              <a:t>Department of Mechanical Engineering, National Central University, Taiwan</a:t>
            </a:r>
            <a:r>
              <a:rPr lang="en-US" altLang="zh-TW" sz="3100" i="1" dirty="0">
                <a:ea typeface="新細明體" charset="-120"/>
              </a:rPr>
              <a:t>	 </a:t>
            </a:r>
          </a:p>
        </p:txBody>
      </p:sp>
      <p:pic>
        <p:nvPicPr>
          <p:cNvPr id="41" name="Picture 3" descr="C:\Users\Money\Desktop\暫時資料夾\NCU_logo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840" r="10236" b="18882"/>
          <a:stretch>
            <a:fillRect/>
          </a:stretch>
        </p:blipFill>
        <p:spPr bwMode="auto">
          <a:xfrm>
            <a:off x="0" y="1008536"/>
            <a:ext cx="2535772" cy="2448272"/>
          </a:xfrm>
          <a:prstGeom prst="rect">
            <a:avLst/>
          </a:prstGeom>
          <a:noFill/>
        </p:spPr>
      </p:pic>
      <p:pic>
        <p:nvPicPr>
          <p:cNvPr id="43" name="Picture 2" descr="C:\Users\Money\Desktop\暫時資料夾\1312864904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93" r="71695" b="2286"/>
          <a:stretch>
            <a:fillRect/>
          </a:stretch>
        </p:blipFill>
        <p:spPr bwMode="auto">
          <a:xfrm>
            <a:off x="28194885" y="1152552"/>
            <a:ext cx="1834100" cy="2376264"/>
          </a:xfrm>
          <a:prstGeom prst="rect">
            <a:avLst/>
          </a:prstGeom>
          <a:noFill/>
        </p:spPr>
      </p:pic>
      <p:sp>
        <p:nvSpPr>
          <p:cNvPr id="44" name="文字方塊 43"/>
          <p:cNvSpPr txBox="1"/>
          <p:nvPr/>
        </p:nvSpPr>
        <p:spPr>
          <a:xfrm>
            <a:off x="1351485" y="3813052"/>
            <a:ext cx="562631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TW" sz="9600" b="1" spc="50" dirty="0" smtClean="0">
                <a:ln w="11430">
                  <a:noFill/>
                </a:ln>
                <a:gradFill flip="none" rotWithShape="1"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  <a:tileRect/>
                </a:gradFill>
                <a:latin typeface="標楷體" pitchFamily="65" charset="-120"/>
                <a:ea typeface="標楷體" pitchFamily="65" charset="-120"/>
              </a:rPr>
              <a:t>~</a:t>
            </a:r>
            <a:r>
              <a:rPr lang="zh-TW" altLang="en-US" sz="9600" b="1" spc="50" dirty="0" smtClean="0">
                <a:ln w="11430">
                  <a:noFill/>
                </a:ln>
                <a:gradFill flip="none" rotWithShape="1"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  <a:tileRect/>
                </a:gradFill>
                <a:latin typeface="標楷體" pitchFamily="65" charset="-120"/>
                <a:ea typeface="標楷體" pitchFamily="65" charset="-120"/>
              </a:rPr>
              <a:t>文化篇</a:t>
            </a:r>
            <a:r>
              <a:rPr lang="en-US" altLang="zh-TW" sz="9600" b="1" spc="50" dirty="0" smtClean="0">
                <a:ln w="11430">
                  <a:noFill/>
                </a:ln>
                <a:gradFill flip="none" rotWithShape="1"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1"/>
                  <a:tileRect/>
                </a:gradFill>
                <a:latin typeface="標楷體" pitchFamily="65" charset="-120"/>
                <a:ea typeface="標楷體" pitchFamily="65" charset="-120"/>
              </a:rPr>
              <a:t>~</a:t>
            </a:r>
            <a:endParaRPr lang="zh-TW" altLang="en-US" sz="9600" b="1" spc="50" dirty="0">
              <a:ln w="11430">
                <a:noFill/>
              </a:ln>
              <a:gradFill flip="none" rotWithShape="1"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1"/>
                <a:tileRect/>
              </a:gra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5" name="Picture 2" descr="C:\Users\Money\Desktop\暫時資料夾\1312864904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402651" y="41621048"/>
            <a:ext cx="4300567" cy="1152552"/>
          </a:xfrm>
          <a:prstGeom prst="rect">
            <a:avLst/>
          </a:prstGeom>
          <a:noFill/>
        </p:spPr>
      </p:pic>
      <p:pic>
        <p:nvPicPr>
          <p:cNvPr id="46" name="Picture 3" descr="C:\Users\Money\Desktop\暫時資料夾\NCU_logo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840" b="18882"/>
          <a:stretch>
            <a:fillRect/>
          </a:stretch>
        </p:blipFill>
        <p:spPr bwMode="auto">
          <a:xfrm>
            <a:off x="27507107" y="41587868"/>
            <a:ext cx="1368152" cy="1185732"/>
          </a:xfrm>
          <a:prstGeom prst="rect">
            <a:avLst/>
          </a:prstGeom>
          <a:noFill/>
        </p:spPr>
      </p:pic>
      <p:pic>
        <p:nvPicPr>
          <p:cNvPr id="47" name="圖片 3" descr="new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79796" y="41562586"/>
            <a:ext cx="1263667" cy="121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C:\Users\poison\Desktop\2013日本廣島0716-0727\廣島行\0719\IMG_079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-185700" y="26415031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oison\Desktop\2013日本廣島0716-0727\廣島行\0719\IMG_080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390364" y="16495479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C:\Users\poison\Desktop\2013日本廣島0716-0727\廣島行\0719\P101077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9835468" y="21400691"/>
            <a:ext cx="5400000" cy="40502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C:\Users\poison\Desktop\2013日本廣島0716-0727\廣島行\0719\P101076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9535386" y="26415031"/>
            <a:ext cx="5400000" cy="40502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 descr="C:\Users\poison\Desktop\2013日本廣島0716-0727\廣島行\0722\IMG_094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20306907" y="26415161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0" descr="C:\Users\poison\Desktop\2013日本廣島0716-0727\廣島行\reporter\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16273859" y="16495479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poison\Desktop\2013日本廣島0716-0727\廣島行\reporter\2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15944092" y="24931438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poison\Desktop\2013日本廣島0716-0727\廣島行\reporter\11.jpg"/>
          <p:cNvPicPr>
            <a:picLocks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6"/>
          <a:stretch/>
        </p:blipFill>
        <p:spPr bwMode="auto">
          <a:xfrm rot="1200000">
            <a:off x="23384550" y="6266465"/>
            <a:ext cx="6120000" cy="54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poison\Desktop\2013日本廣島0716-0727\廣島行\reporter\12.jpg"/>
          <p:cNvPicPr>
            <a:picLocks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53"/>
          <a:stretch/>
        </p:blipFill>
        <p:spPr bwMode="auto">
          <a:xfrm rot="-1200000">
            <a:off x="708539" y="6266464"/>
            <a:ext cx="6120000" cy="54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C:\Users\poison\Desktop\2013日本廣島0716-0727\廣島行\reporter\13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24597114" y="20740802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C:\Users\poison\Desktop\2013日本廣島0716-0727\廣島行\reporter\15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24741130" y="16495479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C:\Users\poison\Desktop\2013日本廣島0716-0727\廣島行\reporter\17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24420617" y="24931438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Picture 44" descr="C:\Users\poison\Desktop\2013日本廣島0716-0727\廣島行\reporter\24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16088108" y="20741224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poison\Desktop\2013日本廣島0716-0727\廣島行\reporter\31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102332" y="21392023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poison\Desktop\2013日本廣島0716-0727\廣島行\reporter\26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10123506" y="16495479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poison\Desktop\2013日本廣島0716-0727\廣島行\reporter\28.jpg"/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5" r="10782"/>
          <a:stretch/>
        </p:blipFill>
        <p:spPr bwMode="auto">
          <a:xfrm rot="-180000">
            <a:off x="5747281" y="18666061"/>
            <a:ext cx="3500225" cy="57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6" descr="C:\Users\poison\Desktop\2013日本廣島0716-0727\廣島行\reporter\6.jpg"/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4" r="13398"/>
          <a:stretch/>
        </p:blipFill>
        <p:spPr bwMode="auto">
          <a:xfrm rot="180000">
            <a:off x="7809012" y="8830078"/>
            <a:ext cx="3839323" cy="405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poison\Desktop\2013日本廣島0716-0727\廣島行\reporter\29.jpg"/>
          <p:cNvPicPr>
            <a:picLocks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8" r="3910"/>
          <a:stretch/>
        </p:blipFill>
        <p:spPr bwMode="auto">
          <a:xfrm rot="-180000">
            <a:off x="5980960" y="24076438"/>
            <a:ext cx="3600000" cy="57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poison\Desktop\2013日本廣島0716-0727\廣島行\reporter\3.jp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10766096" y="12039276"/>
            <a:ext cx="5400000" cy="405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C:\Users\poison\Desktop\2013日本廣島0716-0727\廣島行\reporter\18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15697795" y="12445740"/>
            <a:ext cx="5400000" cy="405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C:\Users\poison\Desktop\2013日本廣島0716-0727\廣島行\reporter\19.jpg"/>
          <p:cNvPicPr>
            <a:picLocks noChangeArrowheads="1"/>
          </p:cNvPicPr>
          <p:nvPr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0"/>
          <a:stretch/>
        </p:blipFill>
        <p:spPr bwMode="auto">
          <a:xfrm rot="180000">
            <a:off x="10766096" y="5382712"/>
            <a:ext cx="5400000" cy="405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5" descr="C:\Users\poison\Desktop\2013日本廣島0716-0727\廣島行\reporter\5.jpg"/>
          <p:cNvPicPr>
            <a:picLocks noChangeArrowheads="1"/>
          </p:cNvPicPr>
          <p:nvPr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" t="1408" r="-1619"/>
          <a:stretch/>
        </p:blipFill>
        <p:spPr bwMode="auto">
          <a:xfrm rot="180000">
            <a:off x="15697795" y="5251524"/>
            <a:ext cx="5400000" cy="405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矩形 51"/>
          <p:cNvSpPr/>
          <p:nvPr/>
        </p:nvSpPr>
        <p:spPr>
          <a:xfrm>
            <a:off x="195227" y="31251896"/>
            <a:ext cx="7365664" cy="10495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8000" dirty="0" smtClean="0">
                <a:latin typeface="標楷體" pitchFamily="65" charset="-120"/>
                <a:ea typeface="標楷體" pitchFamily="65" charset="-120"/>
              </a:rPr>
              <a:t>宮</a:t>
            </a:r>
            <a:r>
              <a:rPr lang="zh-TW" altLang="en-US" sz="8000" dirty="0" smtClean="0">
                <a:latin typeface="標楷體" pitchFamily="65" charset="-120"/>
                <a:ea typeface="標楷體" pitchFamily="65" charset="-120"/>
              </a:rPr>
              <a:t>島</a:t>
            </a:r>
            <a:endParaRPr lang="en-US" altLang="zh-TW" sz="80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zh-TW" altLang="en-US" sz="20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    宮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島是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廣島縣著名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景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點，更被列為日本三景之一，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風景優美，島上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有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很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多可愛的鹿。宮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島有名的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指標為大鳥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居，平常沉浸在海水中，當海水退潮時可以步行於大鳥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居之下，體驗它的雄偉。我們還參觀了神社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，體驗參拜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儀式</a:t>
            </a:r>
            <a:endParaRPr lang="en-US" altLang="zh-TW" sz="48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許願或抽運勢籤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，最後還親自動手做楓葉饅頭以及飯杓。</a:t>
            </a:r>
            <a:endParaRPr lang="zh-TW" altLang="en-US" sz="4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2817106" y="31251895"/>
            <a:ext cx="7365664" cy="901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8000" dirty="0" smtClean="0">
                <a:latin typeface="標楷體" pitchFamily="65" charset="-120"/>
                <a:ea typeface="標楷體" pitchFamily="65" charset="-120"/>
              </a:rPr>
              <a:t>錦帶橋</a:t>
            </a:r>
            <a:endParaRPr lang="en-US" altLang="zh-TW" sz="80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zh-TW" altLang="en-US" sz="20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    錦帶橋位於山口縣岩國市，</a:t>
            </a:r>
            <a:r>
              <a:rPr lang="zh-TW" altLang="en-US" sz="4800" dirty="0">
                <a:latin typeface="標楷體" pitchFamily="65" charset="-120"/>
                <a:ea typeface="標楷體" pitchFamily="65" charset="-120"/>
              </a:rPr>
              <a:t>此橋與大谷川「神橋」和大月「猿橋」並列為日本三大名橋之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一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48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    過</a:t>
            </a:r>
            <a:r>
              <a:rPr lang="zh-TW" altLang="en-US" sz="4800" dirty="0">
                <a:latin typeface="標楷體" pitchFamily="65" charset="-120"/>
                <a:ea typeface="標楷體" pitchFamily="65" charset="-120"/>
              </a:rPr>
              <a:t>了橋我們透過纜車爬上位於山頂的岩國城，從岩國城的天守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閣可以看到錦</a:t>
            </a:r>
            <a:r>
              <a:rPr lang="zh-TW" altLang="en-US" sz="4800" dirty="0">
                <a:latin typeface="標楷體" pitchFamily="65" charset="-120"/>
                <a:ea typeface="標楷體" pitchFamily="65" charset="-120"/>
              </a:rPr>
              <a:t>帶</a:t>
            </a:r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橋的全貌，橋下的河叫作錦川，</a:t>
            </a:r>
            <a:r>
              <a:rPr lang="zh-TW" altLang="en-US" sz="4800" dirty="0">
                <a:latin typeface="標楷體" pitchFamily="65" charset="-120"/>
                <a:ea typeface="標楷體" pitchFamily="65" charset="-120"/>
              </a:rPr>
              <a:t>水質清澈，一向以盛產香魚聞名。</a:t>
            </a:r>
          </a:p>
        </p:txBody>
      </p:sp>
      <p:pic>
        <p:nvPicPr>
          <p:cNvPr id="1027" name="Picture 3" descr="C:\Users\poison\Desktop\2013日本廣島0716-0727\廣島行\0721\IMG_0939.JP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12312438" y="34468428"/>
            <a:ext cx="5760000" cy="43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oison\Desktop\2013日本廣島0716-0727\廣島行\reporter\23.jp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17254388" y="38198132"/>
            <a:ext cx="5400000" cy="405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poison\Desktop\2013日本廣島0716-0727\廣島行\0721\IMG_0900.JP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7499022" y="34386079"/>
            <a:ext cx="5400000" cy="405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poison\Desktop\2013日本廣島0716-0727\廣島行\0721\IMG_0913.JP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17316234" y="34386079"/>
            <a:ext cx="5400000" cy="405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poison\Desktop\2013日本廣島0716-0727\廣島行\0722\IMG_0980.JP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7636480" y="30514287"/>
            <a:ext cx="5400000" cy="405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poison\Desktop\2013日本廣島0716-0727\廣島行\reporter\21.jp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17429568" y="30502196"/>
            <a:ext cx="5400000" cy="405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C:\Users\poison\Desktop\2013日本廣島0716-0727\廣島行\reporter\22.jp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7413894" y="38049898"/>
            <a:ext cx="5400000" cy="405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矩形 53"/>
          <p:cNvSpPr/>
          <p:nvPr/>
        </p:nvSpPr>
        <p:spPr>
          <a:xfrm>
            <a:off x="72058" y="12961864"/>
            <a:ext cx="9145017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8000" dirty="0" smtClean="0">
                <a:latin typeface="標楷體" pitchFamily="65" charset="-120"/>
                <a:ea typeface="標楷體" pitchFamily="65" charset="-120"/>
              </a:rPr>
              <a:t>     尾道</a:t>
            </a:r>
            <a:endParaRPr lang="en-US" altLang="zh-TW" sz="80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zh-TW" altLang="en-US" sz="20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    尾道市位於廣島縣東南方，我們搭了很久的火車來到這裡吃拉麵、體驗浴衣、欣賞煙火節。</a:t>
            </a:r>
            <a:endParaRPr lang="zh-TW" altLang="en-US" sz="4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1242410" y="12817848"/>
            <a:ext cx="9145017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8000" dirty="0" smtClean="0">
                <a:latin typeface="標楷體" pitchFamily="65" charset="-120"/>
                <a:ea typeface="標楷體" pitchFamily="65" charset="-120"/>
              </a:rPr>
              <a:t>       廣島市</a:t>
            </a:r>
            <a:endParaRPr lang="en-US" altLang="zh-TW" sz="80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zh-TW" altLang="en-US" sz="20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    我們在廣島市區參觀了和平紀念公園、原子彈爆炸圓頂屋、和平紀念博物館，以及廣島城。</a:t>
            </a:r>
            <a:endParaRPr lang="zh-TW" altLang="en-US" sz="48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6603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260</Words>
  <Application>Microsoft Office PowerPoint</Application>
  <PresentationFormat>自訂</PresentationFormat>
  <Paragraphs>18</Paragraphs>
  <Slides>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PowerPoint 簡報</vt:lpstr>
    </vt:vector>
  </TitlesOfParts>
  <Company>mecc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308user</dc:creator>
  <cp:lastModifiedBy>poison</cp:lastModifiedBy>
  <cp:revision>88</cp:revision>
  <dcterms:created xsi:type="dcterms:W3CDTF">2011-08-07T11:50:28Z</dcterms:created>
  <dcterms:modified xsi:type="dcterms:W3CDTF">2013-08-04T07:16:42Z</dcterms:modified>
</cp:coreProperties>
</file>