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30243463" cy="42773600"/>
  <p:notesSz cx="7102475" cy="10234613"/>
  <p:defaultTextStyle>
    <a:defPPr>
      <a:defRPr lang="zh-TW"/>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472">
          <p15:clr>
            <a:srgbClr val="A4A3A4"/>
          </p15:clr>
        </p15:guide>
        <p15:guide id="2" pos="952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73" autoAdjust="0"/>
  </p:normalViewPr>
  <p:slideViewPr>
    <p:cSldViewPr>
      <p:cViewPr>
        <p:scale>
          <a:sx n="33" d="100"/>
          <a:sy n="33" d="100"/>
        </p:scale>
        <p:origin x="42" y="-1662"/>
      </p:cViewPr>
      <p:guideLst>
        <p:guide orient="horz" pos="13472"/>
        <p:guide pos="95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2268260" y="13287543"/>
            <a:ext cx="25706944" cy="9168600"/>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4536520" y="24238373"/>
            <a:ext cx="21170424" cy="10931031"/>
          </a:xfrm>
        </p:spPr>
        <p:txBody>
          <a:bodyPr/>
          <a:lstStyle>
            <a:lvl1pPr marL="0" indent="0" algn="ctr">
              <a:buNone/>
              <a:defRPr>
                <a:solidFill>
                  <a:schemeClr val="tx1">
                    <a:tint val="75000"/>
                  </a:schemeClr>
                </a:solidFill>
              </a:defRPr>
            </a:lvl1pPr>
            <a:lvl2pPr marL="2086158" indent="0" algn="ctr">
              <a:buNone/>
              <a:defRPr>
                <a:solidFill>
                  <a:schemeClr val="tx1">
                    <a:tint val="75000"/>
                  </a:schemeClr>
                </a:solidFill>
              </a:defRPr>
            </a:lvl2pPr>
            <a:lvl3pPr marL="4172316" indent="0" algn="ctr">
              <a:buNone/>
              <a:defRPr>
                <a:solidFill>
                  <a:schemeClr val="tx1">
                    <a:tint val="75000"/>
                  </a:schemeClr>
                </a:solidFill>
              </a:defRPr>
            </a:lvl3pPr>
            <a:lvl4pPr marL="6258474" indent="0" algn="ctr">
              <a:buNone/>
              <a:defRPr>
                <a:solidFill>
                  <a:schemeClr val="tx1">
                    <a:tint val="75000"/>
                  </a:schemeClr>
                </a:solidFill>
              </a:defRPr>
            </a:lvl4pPr>
            <a:lvl5pPr marL="8344632" indent="0" algn="ctr">
              <a:buNone/>
              <a:defRPr>
                <a:solidFill>
                  <a:schemeClr val="tx1">
                    <a:tint val="75000"/>
                  </a:schemeClr>
                </a:solidFill>
              </a:defRPr>
            </a:lvl5pPr>
            <a:lvl6pPr marL="10430789" indent="0" algn="ctr">
              <a:buNone/>
              <a:defRPr>
                <a:solidFill>
                  <a:schemeClr val="tx1">
                    <a:tint val="75000"/>
                  </a:schemeClr>
                </a:solidFill>
              </a:defRPr>
            </a:lvl6pPr>
            <a:lvl7pPr marL="12516947" indent="0" algn="ctr">
              <a:buNone/>
              <a:defRPr>
                <a:solidFill>
                  <a:schemeClr val="tx1">
                    <a:tint val="75000"/>
                  </a:schemeClr>
                </a:solidFill>
              </a:defRPr>
            </a:lvl7pPr>
            <a:lvl8pPr marL="14603105" indent="0" algn="ctr">
              <a:buNone/>
              <a:defRPr>
                <a:solidFill>
                  <a:schemeClr val="tx1">
                    <a:tint val="75000"/>
                  </a:schemeClr>
                </a:solidFill>
              </a:defRPr>
            </a:lvl8pPr>
            <a:lvl9pPr marL="16689263"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E2AAA8C1-F580-4677-979F-1B64657BF943}" type="datetimeFigureOut">
              <a:rPr lang="zh-TW" altLang="en-US" smtClean="0"/>
              <a:pPr/>
              <a:t>2013/9/16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3616484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E2AAA8C1-F580-4677-979F-1B64657BF943}" type="datetimeFigureOut">
              <a:rPr lang="zh-TW" altLang="en-US" smtClean="0"/>
              <a:pPr/>
              <a:t>2013/9/16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1168328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21926511" y="1712931"/>
            <a:ext cx="6804779" cy="3649617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1512173" y="1712931"/>
            <a:ext cx="19910280" cy="3649617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E2AAA8C1-F580-4677-979F-1B64657BF943}" type="datetimeFigureOut">
              <a:rPr lang="zh-TW" altLang="en-US" smtClean="0"/>
              <a:pPr/>
              <a:t>2013/9/16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1812500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E2AAA8C1-F580-4677-979F-1B64657BF943}" type="datetimeFigureOut">
              <a:rPr lang="zh-TW" altLang="en-US" smtClean="0"/>
              <a:pPr/>
              <a:t>2013/9/16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3821899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2389025" y="27486002"/>
            <a:ext cx="25706944" cy="8495312"/>
          </a:xfrm>
        </p:spPr>
        <p:txBody>
          <a:bodyPr anchor="t"/>
          <a:lstStyle>
            <a:lvl1pPr algn="l">
              <a:defRPr sz="183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2389025" y="18129280"/>
            <a:ext cx="25706944" cy="9356722"/>
          </a:xfrm>
        </p:spPr>
        <p:txBody>
          <a:bodyPr anchor="b"/>
          <a:lstStyle>
            <a:lvl1pPr marL="0" indent="0">
              <a:buNone/>
              <a:defRPr sz="9100">
                <a:solidFill>
                  <a:schemeClr val="tx1">
                    <a:tint val="75000"/>
                  </a:schemeClr>
                </a:solidFill>
              </a:defRPr>
            </a:lvl1pPr>
            <a:lvl2pPr marL="2086158" indent="0">
              <a:buNone/>
              <a:defRPr sz="8200">
                <a:solidFill>
                  <a:schemeClr val="tx1">
                    <a:tint val="75000"/>
                  </a:schemeClr>
                </a:solidFill>
              </a:defRPr>
            </a:lvl2pPr>
            <a:lvl3pPr marL="4172316" indent="0">
              <a:buNone/>
              <a:defRPr sz="7300">
                <a:solidFill>
                  <a:schemeClr val="tx1">
                    <a:tint val="75000"/>
                  </a:schemeClr>
                </a:solidFill>
              </a:defRPr>
            </a:lvl3pPr>
            <a:lvl4pPr marL="6258474" indent="0">
              <a:buNone/>
              <a:defRPr sz="6400">
                <a:solidFill>
                  <a:schemeClr val="tx1">
                    <a:tint val="75000"/>
                  </a:schemeClr>
                </a:solidFill>
              </a:defRPr>
            </a:lvl4pPr>
            <a:lvl5pPr marL="8344632" indent="0">
              <a:buNone/>
              <a:defRPr sz="6400">
                <a:solidFill>
                  <a:schemeClr val="tx1">
                    <a:tint val="75000"/>
                  </a:schemeClr>
                </a:solidFill>
              </a:defRPr>
            </a:lvl5pPr>
            <a:lvl6pPr marL="10430789" indent="0">
              <a:buNone/>
              <a:defRPr sz="6400">
                <a:solidFill>
                  <a:schemeClr val="tx1">
                    <a:tint val="75000"/>
                  </a:schemeClr>
                </a:solidFill>
              </a:defRPr>
            </a:lvl6pPr>
            <a:lvl7pPr marL="12516947" indent="0">
              <a:buNone/>
              <a:defRPr sz="6400">
                <a:solidFill>
                  <a:schemeClr val="tx1">
                    <a:tint val="75000"/>
                  </a:schemeClr>
                </a:solidFill>
              </a:defRPr>
            </a:lvl7pPr>
            <a:lvl8pPr marL="14603105" indent="0">
              <a:buNone/>
              <a:defRPr sz="6400">
                <a:solidFill>
                  <a:schemeClr val="tx1">
                    <a:tint val="75000"/>
                  </a:schemeClr>
                </a:solidFill>
              </a:defRPr>
            </a:lvl8pPr>
            <a:lvl9pPr marL="16689263" indent="0">
              <a:buNone/>
              <a:defRPr sz="6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E2AAA8C1-F580-4677-979F-1B64657BF943}" type="datetimeFigureOut">
              <a:rPr lang="zh-TW" altLang="en-US" smtClean="0"/>
              <a:pPr/>
              <a:t>2013/9/16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3814263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512173" y="9980510"/>
            <a:ext cx="13357529" cy="28228599"/>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15373761" y="9980510"/>
            <a:ext cx="13357529" cy="28228599"/>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E2AAA8C1-F580-4677-979F-1B64657BF943}" type="datetimeFigureOut">
              <a:rPr lang="zh-TW" altLang="en-US" smtClean="0"/>
              <a:pPr/>
              <a:t>2013/9/16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119283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1512173" y="9574557"/>
            <a:ext cx="13362782"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zh-TW" altLang="en-US" smtClean="0"/>
              <a:t>按一下以編輯母片文字樣式</a:t>
            </a:r>
          </a:p>
        </p:txBody>
      </p:sp>
      <p:sp>
        <p:nvSpPr>
          <p:cNvPr id="4" name="內容版面配置區 3"/>
          <p:cNvSpPr>
            <a:spLocks noGrp="1"/>
          </p:cNvSpPr>
          <p:nvPr>
            <p:ph sz="half" idx="2"/>
          </p:nvPr>
        </p:nvSpPr>
        <p:spPr>
          <a:xfrm>
            <a:off x="1512173" y="13564776"/>
            <a:ext cx="13362782"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15363261" y="9574557"/>
            <a:ext cx="13368031"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zh-TW" altLang="en-US" smtClean="0"/>
              <a:t>按一下以編輯母片文字樣式</a:t>
            </a:r>
          </a:p>
        </p:txBody>
      </p:sp>
      <p:sp>
        <p:nvSpPr>
          <p:cNvPr id="6" name="內容版面配置區 5"/>
          <p:cNvSpPr>
            <a:spLocks noGrp="1"/>
          </p:cNvSpPr>
          <p:nvPr>
            <p:ph sz="quarter" idx="4"/>
          </p:nvPr>
        </p:nvSpPr>
        <p:spPr>
          <a:xfrm>
            <a:off x="15363261" y="13564776"/>
            <a:ext cx="13368031"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E2AAA8C1-F580-4677-979F-1B64657BF943}" type="datetimeFigureOut">
              <a:rPr lang="zh-TW" altLang="en-US" smtClean="0"/>
              <a:pPr/>
              <a:t>2013/9/16</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3481191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E2AAA8C1-F580-4677-979F-1B64657BF943}" type="datetimeFigureOut">
              <a:rPr lang="zh-TW" altLang="en-US" smtClean="0"/>
              <a:pPr/>
              <a:t>2013/9/16</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3786028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E2AAA8C1-F580-4677-979F-1B64657BF943}" type="datetimeFigureOut">
              <a:rPr lang="zh-TW" altLang="en-US" smtClean="0"/>
              <a:pPr/>
              <a:t>2013/9/16</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1100597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1512175" y="1703023"/>
            <a:ext cx="9949891" cy="7247749"/>
          </a:xfrm>
        </p:spPr>
        <p:txBody>
          <a:bodyPr anchor="b"/>
          <a:lstStyle>
            <a:lvl1pPr algn="l">
              <a:defRPr sz="91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1824354" y="1703026"/>
            <a:ext cx="16906936" cy="36506083"/>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1512175" y="8950775"/>
            <a:ext cx="9949891" cy="29258334"/>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E2AAA8C1-F580-4677-979F-1B64657BF943}" type="datetimeFigureOut">
              <a:rPr lang="zh-TW" altLang="en-US" smtClean="0"/>
              <a:pPr/>
              <a:t>2013/9/16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265480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5927930" y="29941520"/>
            <a:ext cx="18146078" cy="3534766"/>
          </a:xfrm>
        </p:spPr>
        <p:txBody>
          <a:bodyPr anchor="b"/>
          <a:lstStyle>
            <a:lvl1pPr algn="l">
              <a:defRPr sz="91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5927930" y="3821900"/>
            <a:ext cx="18146078" cy="25664160"/>
          </a:xfrm>
        </p:spPr>
        <p:txBody>
          <a:bodyPr/>
          <a:lstStyle>
            <a:lvl1pPr marL="0" indent="0">
              <a:buNone/>
              <a:defRPr sz="14600"/>
            </a:lvl1pPr>
            <a:lvl2pPr marL="2086158" indent="0">
              <a:buNone/>
              <a:defRPr sz="12800"/>
            </a:lvl2pPr>
            <a:lvl3pPr marL="4172316" indent="0">
              <a:buNone/>
              <a:defRPr sz="11000"/>
            </a:lvl3pPr>
            <a:lvl4pPr marL="6258474" indent="0">
              <a:buNone/>
              <a:defRPr sz="9100"/>
            </a:lvl4pPr>
            <a:lvl5pPr marL="8344632" indent="0">
              <a:buNone/>
              <a:defRPr sz="9100"/>
            </a:lvl5pPr>
            <a:lvl6pPr marL="10430789" indent="0">
              <a:buNone/>
              <a:defRPr sz="9100"/>
            </a:lvl6pPr>
            <a:lvl7pPr marL="12516947" indent="0">
              <a:buNone/>
              <a:defRPr sz="9100"/>
            </a:lvl7pPr>
            <a:lvl8pPr marL="14603105" indent="0">
              <a:buNone/>
              <a:defRPr sz="9100"/>
            </a:lvl8pPr>
            <a:lvl9pPr marL="16689263" indent="0">
              <a:buNone/>
              <a:defRPr sz="9100"/>
            </a:lvl9pPr>
          </a:lstStyle>
          <a:p>
            <a:endParaRPr lang="zh-TW" altLang="en-US"/>
          </a:p>
        </p:txBody>
      </p:sp>
      <p:sp>
        <p:nvSpPr>
          <p:cNvPr id="4" name="文字版面配置區 3"/>
          <p:cNvSpPr>
            <a:spLocks noGrp="1"/>
          </p:cNvSpPr>
          <p:nvPr>
            <p:ph type="body" sz="half" idx="2"/>
          </p:nvPr>
        </p:nvSpPr>
        <p:spPr>
          <a:xfrm>
            <a:off x="5927930" y="33476286"/>
            <a:ext cx="18146078" cy="5019954"/>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E2AAA8C1-F580-4677-979F-1B64657BF943}" type="datetimeFigureOut">
              <a:rPr lang="zh-TW" altLang="en-US" smtClean="0"/>
              <a:pPr/>
              <a:t>2013/9/16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2611879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40000"/>
            <a:lum/>
          </a:blip>
          <a:srcRect/>
          <a:stretch>
            <a:fillRect l="-3000" r="-6000"/>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1512173" y="1712928"/>
            <a:ext cx="27219117" cy="7128933"/>
          </a:xfrm>
          <a:prstGeom prst="rect">
            <a:avLst/>
          </a:prstGeom>
        </p:spPr>
        <p:txBody>
          <a:bodyPr vert="horz" lIns="417232" tIns="208616" rIns="417232" bIns="208616"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1512173" y="9980510"/>
            <a:ext cx="27219117" cy="28228599"/>
          </a:xfrm>
          <a:prstGeom prst="rect">
            <a:avLst/>
          </a:prstGeom>
        </p:spPr>
        <p:txBody>
          <a:bodyPr vert="horz" lIns="417232" tIns="208616" rIns="417232" bIns="208616"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1512173" y="39644794"/>
            <a:ext cx="7056808" cy="2277298"/>
          </a:xfrm>
          <a:prstGeom prst="rect">
            <a:avLst/>
          </a:prstGeom>
        </p:spPr>
        <p:txBody>
          <a:bodyPr vert="horz" lIns="417232" tIns="208616" rIns="417232" bIns="208616" rtlCol="0" anchor="ctr"/>
          <a:lstStyle>
            <a:lvl1pPr algn="l">
              <a:defRPr sz="5500">
                <a:solidFill>
                  <a:schemeClr val="tx1">
                    <a:tint val="75000"/>
                  </a:schemeClr>
                </a:solidFill>
              </a:defRPr>
            </a:lvl1pPr>
          </a:lstStyle>
          <a:p>
            <a:fld id="{E2AAA8C1-F580-4677-979F-1B64657BF943}" type="datetimeFigureOut">
              <a:rPr lang="zh-TW" altLang="en-US" smtClean="0"/>
              <a:pPr/>
              <a:t>2013/9/16</a:t>
            </a:fld>
            <a:endParaRPr lang="zh-TW" altLang="en-US"/>
          </a:p>
        </p:txBody>
      </p:sp>
      <p:sp>
        <p:nvSpPr>
          <p:cNvPr id="5" name="頁尾版面配置區 4"/>
          <p:cNvSpPr>
            <a:spLocks noGrp="1"/>
          </p:cNvSpPr>
          <p:nvPr>
            <p:ph type="ftr" sz="quarter" idx="3"/>
          </p:nvPr>
        </p:nvSpPr>
        <p:spPr>
          <a:xfrm>
            <a:off x="10333183" y="39644794"/>
            <a:ext cx="9577097" cy="2277298"/>
          </a:xfrm>
          <a:prstGeom prst="rect">
            <a:avLst/>
          </a:prstGeom>
        </p:spPr>
        <p:txBody>
          <a:bodyPr vert="horz" lIns="417232" tIns="208616" rIns="417232" bIns="208616" rtlCol="0" anchor="ctr"/>
          <a:lstStyle>
            <a:lvl1pPr algn="ctr">
              <a:defRPr sz="55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21674482" y="39644794"/>
            <a:ext cx="7056808" cy="2277298"/>
          </a:xfrm>
          <a:prstGeom prst="rect">
            <a:avLst/>
          </a:prstGeom>
        </p:spPr>
        <p:txBody>
          <a:bodyPr vert="horz" lIns="417232" tIns="208616" rIns="417232" bIns="208616" rtlCol="0" anchor="ctr"/>
          <a:lstStyle>
            <a:lvl1pPr algn="r">
              <a:defRPr sz="5500">
                <a:solidFill>
                  <a:schemeClr val="tx1">
                    <a:tint val="75000"/>
                  </a:schemeClr>
                </a:solidFill>
              </a:defRPr>
            </a:lvl1pPr>
          </a:lstStyle>
          <a:p>
            <a:fld id="{2DBBDF29-2982-4EAA-9A60-E9B246EC4694}" type="slidenum">
              <a:rPr lang="zh-TW" altLang="en-US" smtClean="0"/>
              <a:pPr/>
              <a:t>‹#›</a:t>
            </a:fld>
            <a:endParaRPr lang="zh-TW" altLang="en-US"/>
          </a:p>
        </p:txBody>
      </p:sp>
    </p:spTree>
    <p:extLst>
      <p:ext uri="{BB962C8B-B14F-4D97-AF65-F5344CB8AC3E}">
        <p14:creationId xmlns:p14="http://schemas.microsoft.com/office/powerpoint/2010/main" val="10541281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2316" rtl="0" eaLnBrk="1" latinLnBrk="0" hangingPunct="1">
        <a:spcBef>
          <a:spcPct val="0"/>
        </a:spcBef>
        <a:buNone/>
        <a:defRPr sz="20100" kern="1200">
          <a:solidFill>
            <a:schemeClr val="tx1"/>
          </a:solidFill>
          <a:latin typeface="+mj-lt"/>
          <a:ea typeface="+mj-ea"/>
          <a:cs typeface="+mj-cs"/>
        </a:defRPr>
      </a:lvl1pPr>
    </p:titleStyle>
    <p:bodyStyle>
      <a:lvl1pPr marL="1564618" indent="-1564618" algn="l" defTabSz="4172316"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0007" indent="-1303849" algn="l" defTabSz="4172316"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15395" indent="-1043079" algn="l" defTabSz="4172316"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1553"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87710"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73868"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60026"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46184"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32342"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zh-TW"/>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3.jpeg"/><Relationship Id="rId18" Type="http://schemas.openxmlformats.org/officeDocument/2006/relationships/image" Target="../media/image18.jpeg"/><Relationship Id="rId26" Type="http://schemas.openxmlformats.org/officeDocument/2006/relationships/image" Target="../media/image26.jpg"/><Relationship Id="rId39" Type="http://schemas.openxmlformats.org/officeDocument/2006/relationships/image" Target="../media/image39.jpeg"/><Relationship Id="rId21" Type="http://schemas.openxmlformats.org/officeDocument/2006/relationships/image" Target="../media/image21.jpeg"/><Relationship Id="rId34" Type="http://schemas.openxmlformats.org/officeDocument/2006/relationships/image" Target="../media/image34.jpeg"/><Relationship Id="rId42" Type="http://schemas.openxmlformats.org/officeDocument/2006/relationships/image" Target="../media/image42.jpg"/><Relationship Id="rId47" Type="http://schemas.openxmlformats.org/officeDocument/2006/relationships/image" Target="../media/image47.jpg"/><Relationship Id="rId7" Type="http://schemas.openxmlformats.org/officeDocument/2006/relationships/image" Target="../media/image7.jpeg"/><Relationship Id="rId2" Type="http://schemas.openxmlformats.org/officeDocument/2006/relationships/image" Target="../media/image2.jpg"/><Relationship Id="rId16" Type="http://schemas.openxmlformats.org/officeDocument/2006/relationships/image" Target="../media/image16.jpeg"/><Relationship Id="rId29"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media/image11.jpeg"/><Relationship Id="rId24" Type="http://schemas.openxmlformats.org/officeDocument/2006/relationships/image" Target="../media/image24.jpeg"/><Relationship Id="rId32" Type="http://schemas.openxmlformats.org/officeDocument/2006/relationships/image" Target="../media/image32.jpeg"/><Relationship Id="rId37" Type="http://schemas.openxmlformats.org/officeDocument/2006/relationships/image" Target="../media/image37.jpeg"/><Relationship Id="rId40" Type="http://schemas.openxmlformats.org/officeDocument/2006/relationships/image" Target="../media/image40.jpg"/><Relationship Id="rId45" Type="http://schemas.openxmlformats.org/officeDocument/2006/relationships/image" Target="../media/image45.jpg"/><Relationship Id="rId5" Type="http://schemas.openxmlformats.org/officeDocument/2006/relationships/image" Target="../media/image5.png"/><Relationship Id="rId15" Type="http://schemas.openxmlformats.org/officeDocument/2006/relationships/image" Target="../media/image15.jpeg"/><Relationship Id="rId23" Type="http://schemas.openxmlformats.org/officeDocument/2006/relationships/image" Target="../media/image23.jpeg"/><Relationship Id="rId28" Type="http://schemas.openxmlformats.org/officeDocument/2006/relationships/image" Target="../media/image28.jpeg"/><Relationship Id="rId36" Type="http://schemas.openxmlformats.org/officeDocument/2006/relationships/image" Target="../media/image36.jpeg"/><Relationship Id="rId10" Type="http://schemas.openxmlformats.org/officeDocument/2006/relationships/image" Target="../media/image10.jpeg"/><Relationship Id="rId19" Type="http://schemas.openxmlformats.org/officeDocument/2006/relationships/image" Target="../media/image19.jpeg"/><Relationship Id="rId31" Type="http://schemas.openxmlformats.org/officeDocument/2006/relationships/image" Target="../media/image31.jpg"/><Relationship Id="rId44" Type="http://schemas.openxmlformats.org/officeDocument/2006/relationships/image" Target="../media/image44.jpg"/><Relationship Id="rId4" Type="http://schemas.openxmlformats.org/officeDocument/2006/relationships/image" Target="../media/image4.jpeg"/><Relationship Id="rId9" Type="http://schemas.openxmlformats.org/officeDocument/2006/relationships/image" Target="../media/image9.jpeg"/><Relationship Id="rId14" Type="http://schemas.openxmlformats.org/officeDocument/2006/relationships/image" Target="../media/image14.jpeg"/><Relationship Id="rId22" Type="http://schemas.openxmlformats.org/officeDocument/2006/relationships/image" Target="../media/image22.jpeg"/><Relationship Id="rId27" Type="http://schemas.openxmlformats.org/officeDocument/2006/relationships/image" Target="../media/image27.jpeg"/><Relationship Id="rId30" Type="http://schemas.openxmlformats.org/officeDocument/2006/relationships/image" Target="../media/image30.jpeg"/><Relationship Id="rId35" Type="http://schemas.openxmlformats.org/officeDocument/2006/relationships/image" Target="../media/image35.jpeg"/><Relationship Id="rId43" Type="http://schemas.openxmlformats.org/officeDocument/2006/relationships/image" Target="../media/image43.jpg"/><Relationship Id="rId8" Type="http://schemas.openxmlformats.org/officeDocument/2006/relationships/image" Target="../media/image8.jpeg"/><Relationship Id="rId3" Type="http://schemas.openxmlformats.org/officeDocument/2006/relationships/image" Target="../media/image3.jpeg"/><Relationship Id="rId12" Type="http://schemas.openxmlformats.org/officeDocument/2006/relationships/image" Target="../media/image12.jpeg"/><Relationship Id="rId17" Type="http://schemas.openxmlformats.org/officeDocument/2006/relationships/image" Target="../media/image17.jpeg"/><Relationship Id="rId25" Type="http://schemas.openxmlformats.org/officeDocument/2006/relationships/image" Target="../media/image25.jpeg"/><Relationship Id="rId33" Type="http://schemas.openxmlformats.org/officeDocument/2006/relationships/image" Target="../media/image33.jpeg"/><Relationship Id="rId38" Type="http://schemas.openxmlformats.org/officeDocument/2006/relationships/image" Target="../media/image38.jpeg"/><Relationship Id="rId46" Type="http://schemas.openxmlformats.org/officeDocument/2006/relationships/image" Target="../media/image46.jpg"/><Relationship Id="rId20" Type="http://schemas.openxmlformats.org/officeDocument/2006/relationships/image" Target="../media/image20.jpeg"/><Relationship Id="rId41" Type="http://schemas.openxmlformats.org/officeDocument/2006/relationships/image" Target="../media/image41.jp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 name="圖片 8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5402" y="31753740"/>
            <a:ext cx="4611133" cy="34583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7" name="群組 56"/>
          <p:cNvGrpSpPr/>
          <p:nvPr/>
        </p:nvGrpSpPr>
        <p:grpSpPr>
          <a:xfrm rot="21375319">
            <a:off x="314965" y="9575645"/>
            <a:ext cx="14463035" cy="3567064"/>
            <a:chOff x="444511" y="10197926"/>
            <a:chExt cx="14876467" cy="3567064"/>
          </a:xfrm>
        </p:grpSpPr>
        <p:pic>
          <p:nvPicPr>
            <p:cNvPr id="1045" name="Picture 21" descr="C:\Users\Money\Desktop\psd拷貝1.jpg"/>
            <p:cNvPicPr>
              <a:picLocks noChangeAspect="1" noChangeArrowheads="1"/>
            </p:cNvPicPr>
            <p:nvPr/>
          </p:nvPicPr>
          <p:blipFill>
            <a:blip r:embed="rId3" cstate="print">
              <a:lum bright="-10000" contrast="73000"/>
            </a:blip>
            <a:srcRect l="10743" t="-8523"/>
            <a:stretch>
              <a:fillRect/>
            </a:stretch>
          </p:blipFill>
          <p:spPr bwMode="auto">
            <a:xfrm rot="289845">
              <a:off x="444511" y="10197926"/>
              <a:ext cx="2639594" cy="739877"/>
            </a:xfrm>
            <a:prstGeom prst="rect">
              <a:avLst/>
            </a:prstGeom>
            <a:noFill/>
          </p:spPr>
        </p:pic>
        <p:sp>
          <p:nvSpPr>
            <p:cNvPr id="2" name="文字方塊 1"/>
            <p:cNvSpPr txBox="1"/>
            <p:nvPr/>
          </p:nvSpPr>
          <p:spPr>
            <a:xfrm>
              <a:off x="755241" y="10225560"/>
              <a:ext cx="14565737" cy="3539430"/>
            </a:xfrm>
            <a:prstGeom prst="rect">
              <a:avLst/>
            </a:prstGeom>
            <a:noFill/>
          </p:spPr>
          <p:txBody>
            <a:bodyPr wrap="square" rtlCol="0">
              <a:spAutoFit/>
            </a:bodyPr>
            <a:lstStyle/>
            <a:p>
              <a:pPr>
                <a:tabLst>
                  <a:tab pos="12252325" algn="l"/>
                </a:tabLst>
              </a:pPr>
              <a:r>
                <a:rPr lang="en-US" altLang="zh-TW" sz="4400" b="1" dirty="0" smtClean="0">
                  <a:latin typeface="華康竹風體W4" pitchFamily="65" charset="-120"/>
                  <a:ea typeface="華康竹風體W4" pitchFamily="65" charset="-120"/>
                </a:rPr>
                <a:t>MAZDA</a:t>
              </a:r>
              <a:r>
                <a:rPr lang="zh-TW" altLang="en-US" sz="3600" dirty="0" smtClean="0">
                  <a:latin typeface="標楷體" pitchFamily="65" charset="-120"/>
                  <a:ea typeface="標楷體" pitchFamily="65" charset="-120"/>
                </a:rPr>
                <a:t/>
              </a:r>
              <a:br>
                <a:rPr lang="zh-TW" altLang="en-US" sz="3600" dirty="0" smtClean="0">
                  <a:latin typeface="標楷體" pitchFamily="65" charset="-120"/>
                  <a:ea typeface="標楷體" pitchFamily="65" charset="-120"/>
                </a:rPr>
              </a:br>
              <a:r>
                <a:rPr lang="en-US" altLang="zh-TW" sz="3600" dirty="0" smtClean="0">
                  <a:latin typeface="標楷體" pitchFamily="65" charset="-120"/>
                  <a:ea typeface="標楷體" pitchFamily="65" charset="-120"/>
                </a:rPr>
                <a:t>MAZDA</a:t>
              </a:r>
              <a:r>
                <a:rPr lang="zh-TW" altLang="en-US" sz="3600" dirty="0" smtClean="0">
                  <a:latin typeface="標楷體" pitchFamily="65" charset="-120"/>
                  <a:ea typeface="標楷體" pitchFamily="65" charset="-120"/>
                </a:rPr>
                <a:t>，日本一大汽車</a:t>
              </a:r>
              <a:r>
                <a:rPr lang="zh-TW" altLang="en-US" sz="3600" dirty="0">
                  <a:latin typeface="標楷體" pitchFamily="65" charset="-120"/>
                  <a:ea typeface="標楷體" pitchFamily="65" charset="-120"/>
                </a:rPr>
                <a:t>生產王國，在博物館內看到了其一路進步的歷史</a:t>
              </a:r>
              <a:r>
                <a:rPr lang="zh-TW" altLang="en-US" sz="3600" dirty="0" smtClean="0">
                  <a:latin typeface="標楷體" pitchFamily="65" charset="-120"/>
                  <a:ea typeface="標楷體" pitchFamily="65" charset="-120"/>
                </a:rPr>
                <a:t>，從過去經過</a:t>
              </a:r>
              <a:r>
                <a:rPr lang="zh-TW" altLang="en-US" sz="3600" dirty="0">
                  <a:latin typeface="標楷體" pitchFamily="65" charset="-120"/>
                  <a:ea typeface="標楷體" pitchFamily="65" charset="-120"/>
                </a:rPr>
                <a:t>​撞擊測試的汽車、製程的介紹、零件的拆解、轉子引擎的運​作</a:t>
              </a:r>
              <a:r>
                <a:rPr lang="zh-TW" altLang="en-US" sz="3600" dirty="0" smtClean="0">
                  <a:latin typeface="標楷體" pitchFamily="65" charset="-120"/>
                  <a:ea typeface="標楷體" pitchFamily="65" charset="-120"/>
                </a:rPr>
                <a:t>等等，以及融入現今大家最為關注的環保概念所生產的油電以及油水雙用燃料車，都是</a:t>
              </a:r>
              <a:r>
                <a:rPr lang="en-US" altLang="zh-TW" sz="3600" dirty="0" smtClean="0">
                  <a:latin typeface="標楷體" pitchFamily="65" charset="-120"/>
                  <a:ea typeface="標楷體" pitchFamily="65" charset="-120"/>
                </a:rPr>
                <a:t>MAZDA</a:t>
              </a:r>
              <a:r>
                <a:rPr lang="zh-TW" altLang="en-US" sz="3600" dirty="0" smtClean="0">
                  <a:latin typeface="標楷體" pitchFamily="65" charset="-120"/>
                  <a:ea typeface="標楷體" pitchFamily="65" charset="-120"/>
                </a:rPr>
                <a:t>持續進步的證據。</a:t>
              </a:r>
              <a:r>
                <a:rPr lang="zh-TW" altLang="en-US" sz="3600" dirty="0" smtClean="0"/>
                <a:t/>
              </a:r>
              <a:br>
                <a:rPr lang="zh-TW" altLang="en-US" sz="3600" dirty="0" smtClean="0"/>
              </a:br>
              <a:r>
                <a:rPr lang="zh-TW" altLang="en-US" sz="3600" dirty="0" smtClean="0"/>
                <a:t>　　　</a:t>
              </a:r>
              <a:endParaRPr lang="zh-TW" altLang="en-US" sz="3600" dirty="0"/>
            </a:p>
          </p:txBody>
        </p:sp>
      </p:grpSp>
      <p:grpSp>
        <p:nvGrpSpPr>
          <p:cNvPr id="69" name="群組 68"/>
          <p:cNvGrpSpPr/>
          <p:nvPr/>
        </p:nvGrpSpPr>
        <p:grpSpPr>
          <a:xfrm>
            <a:off x="15409763" y="13991763"/>
            <a:ext cx="5305812" cy="4647426"/>
            <a:chOff x="15991307" y="14257470"/>
            <a:chExt cx="5305812" cy="4647426"/>
          </a:xfrm>
        </p:grpSpPr>
        <p:pic>
          <p:nvPicPr>
            <p:cNvPr id="58" name="Picture 21" descr="C:\Users\Money\Desktop\psd拷貝1.jpg"/>
            <p:cNvPicPr>
              <a:picLocks noChangeAspect="1" noChangeArrowheads="1"/>
            </p:cNvPicPr>
            <p:nvPr/>
          </p:nvPicPr>
          <p:blipFill>
            <a:blip r:embed="rId3" cstate="print">
              <a:lum bright="10000"/>
            </a:blip>
            <a:srcRect l="12267" t="-2395"/>
            <a:stretch>
              <a:fillRect/>
            </a:stretch>
          </p:blipFill>
          <p:spPr bwMode="auto">
            <a:xfrm rot="20981408" flipH="1">
              <a:off x="15991307" y="14463123"/>
              <a:ext cx="3024336" cy="865144"/>
            </a:xfrm>
            <a:prstGeom prst="rect">
              <a:avLst/>
            </a:prstGeom>
            <a:noFill/>
          </p:spPr>
        </p:pic>
        <p:sp>
          <p:nvSpPr>
            <p:cNvPr id="6" name="文字方塊 5"/>
            <p:cNvSpPr txBox="1"/>
            <p:nvPr/>
          </p:nvSpPr>
          <p:spPr>
            <a:xfrm rot="20927441">
              <a:off x="16023425" y="14257470"/>
              <a:ext cx="5273694" cy="4647426"/>
            </a:xfrm>
            <a:prstGeom prst="rect">
              <a:avLst/>
            </a:prstGeom>
            <a:noFill/>
          </p:spPr>
          <p:txBody>
            <a:bodyPr wrap="square" rtlCol="0">
              <a:spAutoFit/>
            </a:bodyPr>
            <a:lstStyle/>
            <a:p>
              <a:r>
                <a:rPr lang="en-US" altLang="zh-TW" sz="4400" b="1" dirty="0">
                  <a:latin typeface="華康竹風體W4" pitchFamily="65" charset="-120"/>
                  <a:ea typeface="華康竹風體W4" pitchFamily="65" charset="-120"/>
                </a:rPr>
                <a:t>SATAKE</a:t>
              </a:r>
              <a:r>
                <a:rPr lang="en-US" altLang="zh-TW" sz="3600" dirty="0">
                  <a:latin typeface="標楷體" pitchFamily="65" charset="-120"/>
                  <a:ea typeface="標楷體" pitchFamily="65" charset="-120"/>
                </a:rPr>
                <a:t/>
              </a:r>
              <a:br>
                <a:rPr lang="en-US" altLang="zh-TW" sz="3600" dirty="0">
                  <a:latin typeface="標楷體" pitchFamily="65" charset="-120"/>
                  <a:ea typeface="標楷體" pitchFamily="65" charset="-120"/>
                </a:rPr>
              </a:br>
              <a:r>
                <a:rPr lang="en-US" altLang="zh-TW" sz="3600" dirty="0" smtClean="0">
                  <a:latin typeface="標楷體" pitchFamily="65" charset="-120"/>
                  <a:ea typeface="標楷體" pitchFamily="65" charset="-120"/>
                </a:rPr>
                <a:t>    SATAKE</a:t>
              </a:r>
              <a:r>
                <a:rPr lang="zh-TW" altLang="en-US" sz="3600" dirty="0" smtClean="0">
                  <a:latin typeface="標楷體" pitchFamily="65" charset="-120"/>
                  <a:ea typeface="標楷體" pitchFamily="65" charset="-120"/>
                </a:rPr>
                <a:t>公司為精米工業的翹楚，除此之外在各種農業相關領域也佔有一席之地。</a:t>
              </a:r>
              <a:r>
                <a:rPr lang="zh-TW" altLang="en-US" sz="3600" dirty="0">
                  <a:latin typeface="標楷體" pitchFamily="65" charset="-120"/>
                  <a:ea typeface="標楷體" pitchFamily="65" charset="-120"/>
                </a:rPr>
                <a:t>在本次參訪中</a:t>
              </a:r>
              <a:r>
                <a:rPr lang="zh-TW" altLang="en-US" sz="3600" dirty="0" smtClean="0">
                  <a:latin typeface="標楷體" pitchFamily="65" charset="-120"/>
                  <a:ea typeface="標楷體" pitchFamily="65" charset="-120"/>
                </a:rPr>
                <a:t>，看到這些</a:t>
              </a:r>
              <a:r>
                <a:rPr lang="zh-TW" altLang="en-US" sz="3600" dirty="0">
                  <a:latin typeface="標楷體" pitchFamily="65" charset="-120"/>
                  <a:ea typeface="標楷體" pitchFamily="65" charset="-120"/>
                </a:rPr>
                <a:t>技術的</a:t>
              </a:r>
              <a:r>
                <a:rPr lang="zh-TW" altLang="en-US" sz="3600" dirty="0" smtClean="0">
                  <a:latin typeface="標楷體" pitchFamily="65" charset="-120"/>
                  <a:ea typeface="標楷體" pitchFamily="65" charset="-120"/>
                </a:rPr>
                <a:t>純熟，使</a:t>
              </a:r>
              <a:r>
                <a:rPr lang="zh-TW" altLang="en-US" sz="3600" dirty="0">
                  <a:latin typeface="標楷體" pitchFamily="65" charset="-120"/>
                  <a:ea typeface="標楷體" pitchFamily="65" charset="-120"/>
                </a:rPr>
                <a:t>我們享受到</a:t>
              </a:r>
              <a:r>
                <a:rPr lang="zh-TW" altLang="en-US" sz="3600" dirty="0" smtClean="0">
                  <a:latin typeface="標楷體" pitchFamily="65" charset="-120"/>
                  <a:ea typeface="標楷體" pitchFamily="65" charset="-120"/>
                </a:rPr>
                <a:t>現代</a:t>
              </a:r>
              <a:r>
                <a:rPr lang="zh-TW" altLang="en-US" sz="3600" dirty="0">
                  <a:latin typeface="標楷體" pitchFamily="65" charset="-120"/>
                  <a:ea typeface="標楷體" pitchFamily="65" charset="-120"/>
                </a:rPr>
                <a:t>穀物製程所帶來的便利</a:t>
              </a:r>
              <a:r>
                <a:rPr lang="zh-TW" altLang="en-US" sz="3600" dirty="0" smtClean="0">
                  <a:latin typeface="標楷體" pitchFamily="65" charset="-120"/>
                  <a:ea typeface="標楷體" pitchFamily="65" charset="-120"/>
                </a:rPr>
                <a:t>。</a:t>
              </a:r>
              <a:endParaRPr lang="zh-TW" altLang="en-US" sz="3600" dirty="0">
                <a:latin typeface="標楷體" pitchFamily="65" charset="-120"/>
                <a:ea typeface="標楷體" pitchFamily="65" charset="-120"/>
              </a:endParaRPr>
            </a:p>
          </p:txBody>
        </p:sp>
      </p:grpSp>
      <p:grpSp>
        <p:nvGrpSpPr>
          <p:cNvPr id="71" name="群組 70"/>
          <p:cNvGrpSpPr/>
          <p:nvPr/>
        </p:nvGrpSpPr>
        <p:grpSpPr>
          <a:xfrm rot="737919">
            <a:off x="279635" y="26550052"/>
            <a:ext cx="10457303" cy="5201424"/>
            <a:chOff x="416110" y="25938903"/>
            <a:chExt cx="9626941" cy="5201424"/>
          </a:xfrm>
        </p:grpSpPr>
        <p:pic>
          <p:nvPicPr>
            <p:cNvPr id="59" name="Picture 21" descr="C:\Users\Money\Desktop\psd拷貝1.jpg"/>
            <p:cNvPicPr>
              <a:picLocks noChangeAspect="1" noChangeArrowheads="1"/>
            </p:cNvPicPr>
            <p:nvPr/>
          </p:nvPicPr>
          <p:blipFill>
            <a:blip r:embed="rId3" cstate="print">
              <a:lum bright="10000"/>
            </a:blip>
            <a:srcRect r="16621" b="-3754"/>
            <a:stretch>
              <a:fillRect/>
            </a:stretch>
          </p:blipFill>
          <p:spPr bwMode="auto">
            <a:xfrm rot="21185708" flipH="1">
              <a:off x="416110" y="25946481"/>
              <a:ext cx="3546316" cy="927094"/>
            </a:xfrm>
            <a:prstGeom prst="rect">
              <a:avLst/>
            </a:prstGeom>
            <a:noFill/>
          </p:spPr>
        </p:pic>
        <p:sp>
          <p:nvSpPr>
            <p:cNvPr id="8" name="文字方塊 7"/>
            <p:cNvSpPr txBox="1"/>
            <p:nvPr/>
          </p:nvSpPr>
          <p:spPr>
            <a:xfrm rot="21385521">
              <a:off x="695867" y="25938903"/>
              <a:ext cx="9347184" cy="5201424"/>
            </a:xfrm>
            <a:prstGeom prst="rect">
              <a:avLst/>
            </a:prstGeom>
            <a:noFill/>
          </p:spPr>
          <p:txBody>
            <a:bodyPr wrap="square" rtlCol="0">
              <a:spAutoFit/>
            </a:bodyPr>
            <a:lstStyle/>
            <a:p>
              <a:r>
                <a:rPr lang="zh-TW" altLang="en-US" sz="4400" b="1" dirty="0">
                  <a:latin typeface="華康竹風體W4" pitchFamily="65" charset="-120"/>
                  <a:ea typeface="華康竹風體W4" pitchFamily="65" charset="-120"/>
                </a:rPr>
                <a:t>第一組實驗</a:t>
              </a:r>
              <a:r>
                <a:rPr lang="zh-TW" altLang="en-US" sz="3600" dirty="0">
                  <a:latin typeface="標楷體" pitchFamily="65" charset="-120"/>
                  <a:ea typeface="標楷體" pitchFamily="65" charset="-120"/>
                </a:rPr>
                <a:t/>
              </a:r>
              <a:br>
                <a:rPr lang="zh-TW" altLang="en-US" sz="3600" dirty="0">
                  <a:latin typeface="標楷體" pitchFamily="65" charset="-120"/>
                  <a:ea typeface="標楷體" pitchFamily="65" charset="-120"/>
                </a:rPr>
              </a:br>
              <a:r>
                <a:rPr lang="zh-TW" altLang="en-US" sz="3600" dirty="0" smtClean="0">
                  <a:latin typeface="標楷體" pitchFamily="65" charset="-120"/>
                  <a:ea typeface="標楷體" pitchFamily="65" charset="-120"/>
                </a:rPr>
                <a:t>我們</a:t>
              </a:r>
              <a:r>
                <a:rPr lang="zh-TW" altLang="en-US" sz="3600" dirty="0">
                  <a:latin typeface="標楷體" pitchFamily="65" charset="-120"/>
                  <a:ea typeface="標楷體" pitchFamily="65" charset="-120"/>
                </a:rPr>
                <a:t>這</a:t>
              </a:r>
              <a:r>
                <a:rPr lang="zh-TW" altLang="en-US" sz="3600" dirty="0" smtClean="0">
                  <a:latin typeface="標楷體" pitchFamily="65" charset="-120"/>
                  <a:ea typeface="標楷體" pitchFamily="65" charset="-120"/>
                </a:rPr>
                <a:t>組參觀了燃燒實驗室，並進行兩</a:t>
              </a:r>
              <a:r>
                <a:rPr lang="zh-TW" altLang="en-US" sz="3600" dirty="0">
                  <a:latin typeface="標楷體" pitchFamily="65" charset="-120"/>
                  <a:ea typeface="標楷體" pitchFamily="65" charset="-120"/>
                </a:rPr>
                <a:t>個</a:t>
              </a:r>
              <a:r>
                <a:rPr lang="zh-TW" altLang="en-US" sz="3600" dirty="0" smtClean="0">
                  <a:latin typeface="標楷體" pitchFamily="65" charset="-120"/>
                  <a:ea typeface="標楷體" pitchFamily="65" charset="-120"/>
                </a:rPr>
                <a:t>實驗操作。</a:t>
              </a:r>
              <a:r>
                <a:rPr lang="zh-TW" altLang="en-US" sz="3600" dirty="0">
                  <a:latin typeface="標楷體" pitchFamily="65" charset="-120"/>
                  <a:ea typeface="標楷體" pitchFamily="65" charset="-120"/>
                </a:rPr>
                <a:t>首</a:t>
              </a:r>
              <a:r>
                <a:rPr lang="zh-TW" altLang="en-US" sz="3600" dirty="0" smtClean="0">
                  <a:latin typeface="標楷體" pitchFamily="65" charset="-120"/>
                  <a:ea typeface="標楷體" pitchFamily="65" charset="-120"/>
                </a:rPr>
                <a:t>先是</a:t>
              </a:r>
              <a:r>
                <a:rPr lang="zh-TW" altLang="en-US" sz="3600" dirty="0">
                  <a:latin typeface="標楷體" pitchFamily="65" charset="-120"/>
                  <a:ea typeface="標楷體" pitchFamily="65" charset="-120"/>
                </a:rPr>
                <a:t>觀察微小螺旋狀燃燒室內的火焰是​否能夠</a:t>
              </a:r>
              <a:r>
                <a:rPr lang="zh-TW" altLang="en-US" sz="3600" dirty="0" smtClean="0">
                  <a:latin typeface="標楷體" pitchFamily="65" charset="-120"/>
                  <a:ea typeface="標楷體" pitchFamily="65" charset="-120"/>
                </a:rPr>
                <a:t>燃燒</a:t>
              </a:r>
              <a:r>
                <a:rPr lang="zh-TW" altLang="en-US" sz="3600" dirty="0" smtClean="0">
                  <a:latin typeface="標楷體" pitchFamily="65" charset="-120"/>
                  <a:ea typeface="標楷體" pitchFamily="65" charset="-120"/>
                </a:rPr>
                <a:t>，儀器是利用四個互相垂直的油氣進氣孔來達到燃燒目的，這是我們第一次看見如此新穎的燃燒方式。這個實驗很是有趣，教授</a:t>
              </a:r>
              <a:r>
                <a:rPr lang="zh-TW" altLang="en-US" sz="3600" dirty="0" smtClean="0">
                  <a:latin typeface="標楷體" pitchFamily="65" charset="-120"/>
                  <a:ea typeface="標楷體" pitchFamily="65" charset="-120"/>
                </a:rPr>
                <a:t>跟研究生都很有耐心</a:t>
              </a:r>
              <a:r>
                <a:rPr lang="zh-TW" altLang="en-US" sz="3600" dirty="0">
                  <a:latin typeface="標楷體" pitchFamily="65" charset="-120"/>
                  <a:ea typeface="標楷體" pitchFamily="65" charset="-120"/>
                </a:rPr>
                <a:t>​</a:t>
              </a:r>
              <a:r>
                <a:rPr lang="zh-TW" altLang="en-US" sz="3600" dirty="0" smtClean="0">
                  <a:latin typeface="標楷體" pitchFamily="65" charset="-120"/>
                  <a:ea typeface="標楷體" pitchFamily="65" charset="-120"/>
                </a:rPr>
                <a:t>地跟我們解釋實驗原理與結果</a:t>
              </a:r>
              <a:r>
                <a:rPr lang="zh-TW" altLang="en-US" sz="3600" dirty="0" smtClean="0">
                  <a:latin typeface="標楷體" pitchFamily="65" charset="-120"/>
                  <a:ea typeface="標楷體" pitchFamily="65" charset="-120"/>
                </a:rPr>
                <a:t>，我們也適時地提出問題，收穫</a:t>
              </a:r>
              <a:r>
                <a:rPr lang="zh-TW" altLang="en-US" sz="3600" dirty="0">
                  <a:latin typeface="標楷體" pitchFamily="65" charset="-120"/>
                  <a:ea typeface="標楷體" pitchFamily="65" charset="-120"/>
                </a:rPr>
                <a:t>良多。</a:t>
              </a:r>
              <a:br>
                <a:rPr lang="zh-TW" altLang="en-US" sz="3600" dirty="0">
                  <a:latin typeface="標楷體" pitchFamily="65" charset="-120"/>
                  <a:ea typeface="標楷體" pitchFamily="65" charset="-120"/>
                </a:rPr>
              </a:br>
              <a:endParaRPr lang="zh-TW" altLang="en-US" sz="3600" dirty="0">
                <a:latin typeface="標楷體" pitchFamily="65" charset="-120"/>
                <a:ea typeface="標楷體" pitchFamily="65" charset="-120"/>
              </a:endParaRPr>
            </a:p>
          </p:txBody>
        </p:sp>
      </p:grpSp>
      <p:grpSp>
        <p:nvGrpSpPr>
          <p:cNvPr id="66" name="群組 65"/>
          <p:cNvGrpSpPr/>
          <p:nvPr/>
        </p:nvGrpSpPr>
        <p:grpSpPr>
          <a:xfrm>
            <a:off x="22334517" y="5092651"/>
            <a:ext cx="7816900" cy="4740078"/>
            <a:chOff x="21922455" y="5308372"/>
            <a:chExt cx="8321008" cy="4740078"/>
          </a:xfrm>
        </p:grpSpPr>
        <p:pic>
          <p:nvPicPr>
            <p:cNvPr id="1044" name="Picture 20" descr="C:\Users\Money\Desktop\psd拷1貝.jpg"/>
            <p:cNvPicPr>
              <a:picLocks noChangeAspect="1" noChangeArrowheads="1"/>
            </p:cNvPicPr>
            <p:nvPr/>
          </p:nvPicPr>
          <p:blipFill>
            <a:blip r:embed="rId4" cstate="print">
              <a:lum bright="10000"/>
            </a:blip>
            <a:srcRect/>
            <a:stretch>
              <a:fillRect/>
            </a:stretch>
          </p:blipFill>
          <p:spPr bwMode="auto">
            <a:xfrm rot="21269557" flipH="1">
              <a:off x="21922455" y="5308372"/>
              <a:ext cx="4113097" cy="864096"/>
            </a:xfrm>
            <a:prstGeom prst="rect">
              <a:avLst/>
            </a:prstGeom>
            <a:noFill/>
          </p:spPr>
        </p:pic>
        <p:sp>
          <p:nvSpPr>
            <p:cNvPr id="9" name="文字方塊 8"/>
            <p:cNvSpPr txBox="1"/>
            <p:nvPr/>
          </p:nvSpPr>
          <p:spPr>
            <a:xfrm>
              <a:off x="23238141" y="5401024"/>
              <a:ext cx="7005322" cy="4647426"/>
            </a:xfrm>
            <a:prstGeom prst="rect">
              <a:avLst/>
            </a:prstGeom>
            <a:noFill/>
          </p:spPr>
          <p:txBody>
            <a:bodyPr wrap="square" rtlCol="0">
              <a:spAutoFit/>
            </a:bodyPr>
            <a:lstStyle/>
            <a:p>
              <a:pPr>
                <a:tabLst>
                  <a:tab pos="5029200" algn="l"/>
                  <a:tab pos="6492875" algn="l"/>
                  <a:tab pos="6675438" algn="l"/>
                </a:tabLst>
              </a:pPr>
              <a:r>
                <a:rPr lang="zh-TW" altLang="en-US" sz="4400" b="1" dirty="0">
                  <a:latin typeface="華康竹風體W4" pitchFamily="65" charset="-120"/>
                  <a:ea typeface="華康竹風體W4" pitchFamily="65" charset="-120"/>
                </a:rPr>
                <a:t>專題報告</a:t>
              </a:r>
              <a:r>
                <a:rPr lang="zh-TW" altLang="en-US" sz="3600" dirty="0">
                  <a:latin typeface="標楷體" pitchFamily="65" charset="-120"/>
                  <a:ea typeface="標楷體" pitchFamily="65" charset="-120"/>
                </a:rPr>
                <a:t/>
              </a:r>
              <a:br>
                <a:rPr lang="zh-TW" altLang="en-US" sz="3600" dirty="0">
                  <a:latin typeface="標楷體" pitchFamily="65" charset="-120"/>
                  <a:ea typeface="標楷體" pitchFamily="65" charset="-120"/>
                </a:rPr>
              </a:br>
              <a:r>
                <a:rPr lang="zh-TW" altLang="en-US" sz="3600" dirty="0">
                  <a:latin typeface="標楷體" pitchFamily="65" charset="-120"/>
                  <a:ea typeface="標楷體" pitchFamily="65" charset="-120"/>
                </a:rPr>
                <a:t>這次國際交流的重頭戲就是專題報告</a:t>
              </a:r>
              <a:r>
                <a:rPr lang="zh-TW" altLang="en-US" sz="3600" dirty="0" smtClean="0">
                  <a:latin typeface="標楷體" pitchFamily="65" charset="-120"/>
                  <a:ea typeface="標楷體" pitchFamily="65" charset="-120"/>
                </a:rPr>
                <a:t>，</a:t>
              </a:r>
              <a:r>
                <a:rPr lang="zh-TW" altLang="en-US" sz="3600" dirty="0" smtClean="0">
                  <a:latin typeface="標楷體" pitchFamily="65" charset="-120"/>
                  <a:ea typeface="標楷體" pitchFamily="65" charset="-120"/>
                </a:rPr>
                <a:t>每個人報告前都有充準備，報告時不論台風或是臨場反應都不失水準，也與廣大以及中大的師生問答互動良好，對我們而言這次交流留下了一次難能可貴的大學生活經驗。</a:t>
              </a:r>
              <a:endParaRPr lang="zh-TW" altLang="en-US" sz="3600" dirty="0"/>
            </a:p>
          </p:txBody>
        </p:sp>
      </p:grpSp>
      <p:grpSp>
        <p:nvGrpSpPr>
          <p:cNvPr id="72" name="群組 71"/>
          <p:cNvGrpSpPr/>
          <p:nvPr/>
        </p:nvGrpSpPr>
        <p:grpSpPr>
          <a:xfrm>
            <a:off x="475468" y="36190236"/>
            <a:ext cx="11998721" cy="6123607"/>
            <a:chOff x="476863" y="36335835"/>
            <a:chExt cx="12143940" cy="6123607"/>
          </a:xfrm>
        </p:grpSpPr>
        <p:pic>
          <p:nvPicPr>
            <p:cNvPr id="61" name="Picture 21" descr="C:\Users\Money\Desktop\psd拷貝1.jpg"/>
            <p:cNvPicPr>
              <a:picLocks noChangeAspect="1" noChangeArrowheads="1"/>
            </p:cNvPicPr>
            <p:nvPr/>
          </p:nvPicPr>
          <p:blipFill>
            <a:blip r:embed="rId3" cstate="print">
              <a:lum bright="10000"/>
            </a:blip>
            <a:srcRect r="13918" b="3413"/>
            <a:stretch>
              <a:fillRect/>
            </a:stretch>
          </p:blipFill>
          <p:spPr bwMode="auto">
            <a:xfrm rot="270404">
              <a:off x="476863" y="36335835"/>
              <a:ext cx="3744467" cy="816059"/>
            </a:xfrm>
            <a:prstGeom prst="rect">
              <a:avLst/>
            </a:prstGeom>
            <a:noFill/>
          </p:spPr>
        </p:pic>
        <p:sp>
          <p:nvSpPr>
            <p:cNvPr id="10" name="文字方塊 9"/>
            <p:cNvSpPr txBox="1"/>
            <p:nvPr/>
          </p:nvSpPr>
          <p:spPr>
            <a:xfrm rot="207807">
              <a:off x="680681" y="36704020"/>
              <a:ext cx="11940122" cy="5755422"/>
            </a:xfrm>
            <a:prstGeom prst="rect">
              <a:avLst/>
            </a:prstGeom>
            <a:noFill/>
          </p:spPr>
          <p:txBody>
            <a:bodyPr wrap="square" rtlCol="0">
              <a:spAutoFit/>
            </a:bodyPr>
            <a:lstStyle/>
            <a:p>
              <a:r>
                <a:rPr lang="zh-TW" altLang="en-US" sz="4400" b="1" dirty="0" smtClean="0">
                  <a:latin typeface="華康竹風體W4" pitchFamily="65" charset="-120"/>
                  <a:ea typeface="華康竹風體W4" pitchFamily="65" charset="-120"/>
                </a:rPr>
                <a:t>第三組實驗</a:t>
              </a:r>
              <a:r>
                <a:rPr lang="en-US" altLang="zh-TW" sz="3600" dirty="0">
                  <a:latin typeface="標楷體" pitchFamily="65" charset="-120"/>
                  <a:ea typeface="標楷體" pitchFamily="65" charset="-120"/>
                </a:rPr>
                <a:t/>
              </a:r>
              <a:br>
                <a:rPr lang="en-US" altLang="zh-TW" sz="3600" dirty="0">
                  <a:latin typeface="標楷體" pitchFamily="65" charset="-120"/>
                  <a:ea typeface="標楷體" pitchFamily="65" charset="-120"/>
                </a:rPr>
              </a:br>
              <a:r>
                <a:rPr lang="zh-TW" altLang="en-US" sz="3600" dirty="0" smtClean="0">
                  <a:latin typeface="標楷體" pitchFamily="65" charset="-120"/>
                  <a:ea typeface="標楷體" pitchFamily="65" charset="-120"/>
                </a:rPr>
                <a:t>我們</a:t>
              </a:r>
              <a:r>
                <a:rPr lang="zh-TW" altLang="en-US" sz="3600" dirty="0">
                  <a:latin typeface="標楷體" pitchFamily="65" charset="-120"/>
                  <a:ea typeface="標楷體" pitchFamily="65" charset="-120"/>
                </a:rPr>
                <a:t>參觀了</a:t>
              </a:r>
              <a:r>
                <a:rPr lang="en-US" altLang="zh-TW" sz="3600" dirty="0" err="1">
                  <a:latin typeface="標楷體" pitchFamily="65" charset="-120"/>
                  <a:ea typeface="標楷體" pitchFamily="65" charset="-120"/>
                </a:rPr>
                <a:t>Elasto</a:t>
              </a:r>
              <a:r>
                <a:rPr lang="en-US" altLang="zh-TW" sz="3600" dirty="0">
                  <a:latin typeface="標楷體" pitchFamily="65" charset="-120"/>
                  <a:ea typeface="標楷體" pitchFamily="65" charset="-120"/>
                </a:rPr>
                <a:t>-Plasticity </a:t>
              </a:r>
              <a:r>
                <a:rPr lang="zh-TW" altLang="en-US" sz="3600" dirty="0">
                  <a:latin typeface="標楷體" pitchFamily="65" charset="-120"/>
                  <a:ea typeface="標楷體" pitchFamily="65" charset="-120"/>
                </a:rPr>
                <a:t>實驗室</a:t>
              </a:r>
              <a:r>
                <a:rPr lang="zh-TW" altLang="en-US" sz="3600" dirty="0" smtClean="0">
                  <a:latin typeface="標楷體" pitchFamily="65" charset="-120"/>
                  <a:ea typeface="標楷體" pitchFamily="65" charset="-120"/>
                </a:rPr>
                <a:t>，主要是研究</a:t>
              </a:r>
              <a:r>
                <a:rPr lang="zh-TW" altLang="en-US" sz="3600" dirty="0">
                  <a:latin typeface="標楷體" pitchFamily="65" charset="-120"/>
                  <a:ea typeface="標楷體" pitchFamily="65" charset="-120"/>
                </a:rPr>
                <a:t>材料的彈性塑性變化</a:t>
              </a:r>
              <a:r>
                <a:rPr lang="zh-TW" altLang="en-US" sz="3600" dirty="0" smtClean="0">
                  <a:latin typeface="標楷體" pitchFamily="65" charset="-120"/>
                  <a:ea typeface="標楷體" pitchFamily="65" charset="-120"/>
                </a:rPr>
                <a:t>。在</a:t>
              </a:r>
              <a:r>
                <a:rPr lang="zh-TW" altLang="en-US" sz="3600" dirty="0">
                  <a:latin typeface="標楷體" pitchFamily="65" charset="-120"/>
                  <a:ea typeface="標楷體" pitchFamily="65" charset="-120"/>
                </a:rPr>
                <a:t>進行實驗​前會先建立模型</a:t>
              </a:r>
              <a:r>
                <a:rPr lang="zh-TW" altLang="en-US" sz="3600" dirty="0" smtClean="0">
                  <a:latin typeface="標楷體" pitchFamily="65" charset="-120"/>
                  <a:ea typeface="標楷體" pitchFamily="65" charset="-120"/>
                </a:rPr>
                <a:t>並以有限</a:t>
              </a:r>
              <a:r>
                <a:rPr lang="zh-TW" altLang="en-US" sz="3600" dirty="0">
                  <a:latin typeface="標楷體" pitchFamily="65" charset="-120"/>
                  <a:ea typeface="標楷體" pitchFamily="65" charset="-120"/>
                </a:rPr>
                <a:t>元素分析法來對實驗結果進行模擬，再藉​由實驗結果與模擬的誤差來修正模型，以獲得更貼近真實的數學模型​。藉</a:t>
              </a:r>
              <a:r>
                <a:rPr lang="zh-TW" altLang="en-US" sz="3600" dirty="0" smtClean="0">
                  <a:latin typeface="標楷體" pitchFamily="65" charset="-120"/>
                  <a:ea typeface="標楷體" pitchFamily="65" charset="-120"/>
                </a:rPr>
                <a:t>此模型來</a:t>
              </a:r>
              <a:r>
                <a:rPr lang="zh-TW" altLang="en-US" sz="3600" dirty="0">
                  <a:latin typeface="標楷體" pitchFamily="65" charset="-120"/>
                  <a:ea typeface="標楷體" pitchFamily="65" charset="-120"/>
                </a:rPr>
                <a:t>做模擬可以節省冗長的實驗時間及材料支出</a:t>
              </a:r>
              <a:r>
                <a:rPr lang="zh-TW" altLang="en-US" sz="3600" dirty="0" smtClean="0">
                  <a:latin typeface="標楷體" pitchFamily="65" charset="-120"/>
                  <a:ea typeface="標楷體" pitchFamily="65" charset="-120"/>
                </a:rPr>
                <a:t>，使</a:t>
              </a:r>
              <a:r>
                <a:rPr lang="zh-TW" altLang="en-US" sz="3600" dirty="0">
                  <a:latin typeface="標楷體" pitchFamily="65" charset="-120"/>
                  <a:ea typeface="標楷體" pitchFamily="65" charset="-120"/>
                </a:rPr>
                <a:t>研究​</a:t>
              </a:r>
              <a:r>
                <a:rPr lang="zh-TW" altLang="en-US" sz="3600" dirty="0" smtClean="0">
                  <a:latin typeface="標楷體" pitchFamily="65" charset="-120"/>
                  <a:ea typeface="標楷體" pitchFamily="65" charset="-120"/>
                </a:rPr>
                <a:t>更有</a:t>
              </a:r>
              <a:r>
                <a:rPr lang="zh-TW" altLang="en-US" sz="3600" dirty="0">
                  <a:latin typeface="標楷體" pitchFamily="65" charset="-120"/>
                  <a:ea typeface="標楷體" pitchFamily="65" charset="-120"/>
                </a:rPr>
                <a:t>效率。</a:t>
              </a:r>
              <a:br>
                <a:rPr lang="zh-TW" altLang="en-US" sz="3600" dirty="0">
                  <a:latin typeface="標楷體" pitchFamily="65" charset="-120"/>
                  <a:ea typeface="標楷體" pitchFamily="65" charset="-120"/>
                </a:rPr>
              </a:br>
              <a:r>
                <a:rPr lang="zh-TW" altLang="en-US" sz="3600" dirty="0">
                  <a:latin typeface="標楷體" pitchFamily="65" charset="-120"/>
                  <a:ea typeface="標楷體" pitchFamily="65" charset="-120"/>
                </a:rPr>
                <a:t>   在參觀實驗室的過程中</a:t>
              </a:r>
              <a:r>
                <a:rPr lang="zh-TW" altLang="en-US" sz="3600" dirty="0" smtClean="0">
                  <a:latin typeface="標楷體" pitchFamily="65" charset="-120"/>
                  <a:ea typeface="標楷體" pitchFamily="65" charset="-120"/>
                </a:rPr>
                <a:t>，看見了許多形狀的金屬成型，像是星形、帽子形等的金屬薄片，而其中讓人最訝異的是製成的機器居然都是研究生親手設計的。</a:t>
              </a:r>
              <a:endParaRPr lang="zh-TW" altLang="en-US" sz="3600" dirty="0">
                <a:latin typeface="標楷體" pitchFamily="65" charset="-120"/>
                <a:ea typeface="標楷體" pitchFamily="65" charset="-120"/>
              </a:endParaRPr>
            </a:p>
          </p:txBody>
        </p:sp>
      </p:grpSp>
      <p:grpSp>
        <p:nvGrpSpPr>
          <p:cNvPr id="74" name="群組 73"/>
          <p:cNvGrpSpPr/>
          <p:nvPr/>
        </p:nvGrpSpPr>
        <p:grpSpPr>
          <a:xfrm rot="21371756">
            <a:off x="10710082" y="27110193"/>
            <a:ext cx="12797864" cy="4093428"/>
            <a:chOff x="10756539" y="27768402"/>
            <a:chExt cx="12797864" cy="4093428"/>
          </a:xfrm>
        </p:grpSpPr>
        <p:pic>
          <p:nvPicPr>
            <p:cNvPr id="60" name="Picture 21" descr="C:\Users\Money\Desktop\psd拷貝1.jpg"/>
            <p:cNvPicPr>
              <a:picLocks noChangeAspect="1" noChangeArrowheads="1"/>
            </p:cNvPicPr>
            <p:nvPr/>
          </p:nvPicPr>
          <p:blipFill>
            <a:blip r:embed="rId3" cstate="print">
              <a:lum bright="10000"/>
            </a:blip>
            <a:srcRect/>
            <a:stretch>
              <a:fillRect/>
            </a:stretch>
          </p:blipFill>
          <p:spPr bwMode="auto">
            <a:xfrm rot="21271134">
              <a:off x="10756539" y="27985575"/>
              <a:ext cx="4021733" cy="844902"/>
            </a:xfrm>
            <a:prstGeom prst="rect">
              <a:avLst/>
            </a:prstGeom>
            <a:noFill/>
          </p:spPr>
        </p:pic>
        <p:sp>
          <p:nvSpPr>
            <p:cNvPr id="11" name="文字方塊 10"/>
            <p:cNvSpPr txBox="1"/>
            <p:nvPr/>
          </p:nvSpPr>
          <p:spPr>
            <a:xfrm rot="21322501">
              <a:off x="11134752" y="27768402"/>
              <a:ext cx="12419651" cy="4093428"/>
            </a:xfrm>
            <a:prstGeom prst="rect">
              <a:avLst/>
            </a:prstGeom>
            <a:noFill/>
          </p:spPr>
          <p:txBody>
            <a:bodyPr wrap="square" rtlCol="0">
              <a:spAutoFit/>
            </a:bodyPr>
            <a:lstStyle/>
            <a:p>
              <a:pPr>
                <a:tabLst>
                  <a:tab pos="10880725" algn="l"/>
                </a:tabLst>
              </a:pPr>
              <a:r>
                <a:rPr lang="zh-TW" altLang="en-US" sz="4400" b="1" dirty="0">
                  <a:latin typeface="華康竹風體W4" pitchFamily="65" charset="-120"/>
                  <a:ea typeface="華康竹風體W4" pitchFamily="65" charset="-120"/>
                </a:rPr>
                <a:t>第二組</a:t>
              </a:r>
              <a:r>
                <a:rPr lang="zh-TW" altLang="en-US" sz="4400" b="1" dirty="0" smtClean="0">
                  <a:latin typeface="華康竹風體W4" pitchFamily="65" charset="-120"/>
                  <a:ea typeface="華康竹風體W4" pitchFamily="65" charset="-120"/>
                </a:rPr>
                <a:t>實驗</a:t>
              </a:r>
              <a:r>
                <a:rPr lang="zh-TW" altLang="en-US" sz="3600" dirty="0">
                  <a:latin typeface="標楷體" pitchFamily="65" charset="-120"/>
                  <a:ea typeface="標楷體" pitchFamily="65" charset="-120"/>
                </a:rPr>
                <a:t/>
              </a:r>
              <a:br>
                <a:rPr lang="zh-TW" altLang="en-US" sz="3600" dirty="0">
                  <a:latin typeface="標楷體" pitchFamily="65" charset="-120"/>
                  <a:ea typeface="標楷體" pitchFamily="65" charset="-120"/>
                </a:rPr>
              </a:br>
              <a:r>
                <a:rPr lang="zh-TW" altLang="en-US" sz="3600" dirty="0">
                  <a:latin typeface="標楷體" pitchFamily="65" charset="-120"/>
                  <a:ea typeface="標楷體" pitchFamily="65" charset="-120"/>
                </a:rPr>
                <a:t>在第</a:t>
              </a:r>
              <a:r>
                <a:rPr lang="zh-TW" altLang="en-US" sz="3600" dirty="0" smtClean="0">
                  <a:latin typeface="標楷體" pitchFamily="65" charset="-120"/>
                  <a:ea typeface="標楷體" pitchFamily="65" charset="-120"/>
                </a:rPr>
                <a:t>二天我們</a:t>
              </a:r>
              <a:r>
                <a:rPr lang="zh-TW" altLang="en-US" sz="3600" dirty="0" smtClean="0">
                  <a:latin typeface="標楷體" pitchFamily="65" charset="-120"/>
                  <a:ea typeface="標楷體" pitchFamily="65" charset="-120"/>
                </a:rPr>
                <a:t>也參觀</a:t>
              </a:r>
              <a:r>
                <a:rPr lang="zh-TW" altLang="en-US" sz="3600" dirty="0">
                  <a:latin typeface="標楷體" pitchFamily="65" charset="-120"/>
                  <a:ea typeface="標楷體" pitchFamily="65" charset="-120"/>
                </a:rPr>
                <a:t>了</a:t>
              </a:r>
              <a:r>
                <a:rPr lang="zh-TW" altLang="en-US" sz="3600" dirty="0" smtClean="0">
                  <a:latin typeface="標楷體" pitchFamily="65" charset="-120"/>
                  <a:ea typeface="標楷體" pitchFamily="65" charset="-120"/>
                </a:rPr>
                <a:t>自動控制的</a:t>
              </a:r>
              <a:r>
                <a:rPr lang="zh-TW" altLang="en-US" sz="3600" dirty="0">
                  <a:latin typeface="標楷體" pitchFamily="65" charset="-120"/>
                  <a:ea typeface="標楷體" pitchFamily="65" charset="-120"/>
                </a:rPr>
                <a:t>實驗室，該實驗室在研發學習機器​人，透過演算法機器人在某些期望的行為下會得到獎賞，在某些不期​望的行為下會被懲罰，因此經過不斷的練習及學習後，機器人可以執​行配合不同人所期望的行為</a:t>
              </a:r>
              <a:r>
                <a:rPr lang="zh-TW" altLang="en-US" sz="3600" dirty="0" smtClean="0">
                  <a:latin typeface="標楷體" pitchFamily="65" charset="-120"/>
                  <a:ea typeface="標楷體" pitchFamily="65" charset="-120"/>
                </a:rPr>
                <a:t>。實驗室中還有許多模擬的機器人模型，像是會走路的、會翻滾的機器人，顯得格外有趣。</a:t>
              </a:r>
              <a:endParaRPr lang="zh-TW" altLang="en-US" sz="3600" dirty="0">
                <a:latin typeface="標楷體" pitchFamily="65" charset="-120"/>
                <a:ea typeface="標楷體" pitchFamily="65" charset="-120"/>
              </a:endParaRPr>
            </a:p>
          </p:txBody>
        </p:sp>
      </p:grpSp>
      <p:grpSp>
        <p:nvGrpSpPr>
          <p:cNvPr id="73" name="群組 72"/>
          <p:cNvGrpSpPr/>
          <p:nvPr/>
        </p:nvGrpSpPr>
        <p:grpSpPr>
          <a:xfrm rot="161773">
            <a:off x="14455144" y="36794872"/>
            <a:ext cx="15373375" cy="5755422"/>
            <a:chOff x="15020398" y="36755428"/>
            <a:chExt cx="15373375" cy="5755422"/>
          </a:xfrm>
        </p:grpSpPr>
        <p:pic>
          <p:nvPicPr>
            <p:cNvPr id="62" name="Picture 21" descr="C:\Users\Money\Desktop\psd拷貝1.jpg"/>
            <p:cNvPicPr>
              <a:picLocks noChangeAspect="1" noChangeArrowheads="1"/>
            </p:cNvPicPr>
            <p:nvPr/>
          </p:nvPicPr>
          <p:blipFill>
            <a:blip r:embed="rId3" cstate="print">
              <a:lum bright="10000"/>
            </a:blip>
            <a:srcRect/>
            <a:stretch>
              <a:fillRect/>
            </a:stretch>
          </p:blipFill>
          <p:spPr bwMode="auto">
            <a:xfrm rot="21044299">
              <a:off x="15020398" y="37315370"/>
              <a:ext cx="4021733" cy="844902"/>
            </a:xfrm>
            <a:prstGeom prst="rect">
              <a:avLst/>
            </a:prstGeom>
            <a:noFill/>
          </p:spPr>
        </p:pic>
        <p:sp>
          <p:nvSpPr>
            <p:cNvPr id="12" name="文字方塊 11"/>
            <p:cNvSpPr txBox="1"/>
            <p:nvPr/>
          </p:nvSpPr>
          <p:spPr>
            <a:xfrm rot="21273655">
              <a:off x="15793681" y="36755428"/>
              <a:ext cx="14600092" cy="5755422"/>
            </a:xfrm>
            <a:prstGeom prst="rect">
              <a:avLst/>
            </a:prstGeom>
            <a:noFill/>
          </p:spPr>
          <p:txBody>
            <a:bodyPr wrap="square" rtlCol="0">
              <a:spAutoFit/>
            </a:bodyPr>
            <a:lstStyle/>
            <a:p>
              <a:r>
                <a:rPr lang="zh-TW" altLang="en-US" sz="4400" b="1" dirty="0">
                  <a:latin typeface="華康竹風體W4" pitchFamily="65" charset="-120"/>
                  <a:ea typeface="華康竹風體W4" pitchFamily="65" charset="-120"/>
                </a:rPr>
                <a:t>第四組</a:t>
              </a:r>
              <a:r>
                <a:rPr lang="zh-TW" altLang="en-US" sz="4400" b="1" dirty="0" smtClean="0">
                  <a:latin typeface="華康竹風體W4" pitchFamily="65" charset="-120"/>
                  <a:ea typeface="華康竹風體W4" pitchFamily="65" charset="-120"/>
                </a:rPr>
                <a:t>實驗</a:t>
              </a:r>
              <a:r>
                <a:rPr lang="en-US" altLang="zh-TW" sz="3600" dirty="0">
                  <a:latin typeface="標楷體" pitchFamily="65" charset="-120"/>
                  <a:ea typeface="標楷體" pitchFamily="65" charset="-120"/>
                </a:rPr>
                <a:t/>
              </a:r>
              <a:br>
                <a:rPr lang="en-US" altLang="zh-TW" sz="3600" dirty="0">
                  <a:latin typeface="標楷體" pitchFamily="65" charset="-120"/>
                  <a:ea typeface="標楷體" pitchFamily="65" charset="-120"/>
                </a:rPr>
              </a:br>
              <a:r>
                <a:rPr lang="zh-TW" altLang="en-US" sz="3600" dirty="0" smtClean="0">
                  <a:latin typeface="標楷體" pitchFamily="65" charset="-120"/>
                  <a:ea typeface="標楷體" pitchFamily="65" charset="-120"/>
                </a:rPr>
                <a:t>我們參觀流</a:t>
              </a:r>
              <a:r>
                <a:rPr lang="zh-TW" altLang="en-US" sz="3600" dirty="0">
                  <a:latin typeface="標楷體" pitchFamily="65" charset="-120"/>
                  <a:ea typeface="標楷體" pitchFamily="65" charset="-120"/>
                </a:rPr>
                <a:t>力實驗室，分為實驗及模擬兩部分，首先參觀並參​與引擎進氣噴射的分析實驗，利用雷射技術觀測噴射之汽油擴散行為​，比較不同壓力及氣體溫度等參數對擴散的影響，最令人驚訝的是噴​射的觀測光學系統，這是我們第一次見到這麼複雜的系統，教授也非​常好心的讓我們留下實驗數據</a:t>
              </a:r>
              <a:r>
                <a:rPr lang="zh-TW" altLang="en-US" sz="3600" dirty="0" smtClean="0">
                  <a:latin typeface="標楷體" pitchFamily="65" charset="-120"/>
                  <a:ea typeface="標楷體" pitchFamily="65" charset="-120"/>
                </a:rPr>
                <a:t>。另外有趣的部份是實驗室也模擬魚游鳥飛的模型，透過數學式的分析，來取得最接近的實驗模型，相信以後一定能做出萬分逼真的生物機器人。</a:t>
              </a:r>
              <a:r>
                <a:rPr lang="zh-TW" altLang="en-US" sz="3600" dirty="0">
                  <a:latin typeface="標楷體" pitchFamily="65" charset="-120"/>
                  <a:ea typeface="標楷體" pitchFamily="65" charset="-120"/>
                </a:rPr>
                <a:t/>
              </a:r>
              <a:br>
                <a:rPr lang="zh-TW" altLang="en-US" sz="3600" dirty="0">
                  <a:latin typeface="標楷體" pitchFamily="65" charset="-120"/>
                  <a:ea typeface="標楷體" pitchFamily="65" charset="-120"/>
                </a:rPr>
              </a:br>
              <a:endParaRPr lang="zh-TW" altLang="en-US" sz="3600" dirty="0">
                <a:latin typeface="標楷體" pitchFamily="65" charset="-120"/>
                <a:ea typeface="標楷體" pitchFamily="65" charset="-120"/>
              </a:endParaRPr>
            </a:p>
            <a:p>
              <a:endParaRPr lang="zh-TW" altLang="en-US" sz="3600" dirty="0"/>
            </a:p>
          </p:txBody>
        </p:sp>
      </p:grpSp>
      <p:sp>
        <p:nvSpPr>
          <p:cNvPr id="24" name="Text Box 72"/>
          <p:cNvSpPr txBox="1">
            <a:spLocks noChangeArrowheads="1"/>
          </p:cNvSpPr>
          <p:nvPr/>
        </p:nvSpPr>
        <p:spPr bwMode="auto">
          <a:xfrm>
            <a:off x="0" y="41881425"/>
            <a:ext cx="30243463" cy="892175"/>
          </a:xfrm>
          <a:prstGeom prst="rect">
            <a:avLst/>
          </a:prstGeom>
          <a:noFill/>
          <a:ln w="25400">
            <a:noFill/>
            <a:miter lim="800000"/>
            <a:headEnd/>
            <a:tailEnd/>
          </a:ln>
          <a:effectLst/>
        </p:spPr>
        <p:txBody>
          <a:bodyPr wrap="square" lIns="417622" tIns="208811" rIns="417622" bIns="208811" anchor="ctr">
            <a:spAutoFit/>
          </a:bodyPr>
          <a:lstStyle/>
          <a:p>
            <a:pPr algn="ctr" defTabSz="4176713"/>
            <a:r>
              <a:rPr lang="zh-TW" altLang="en-US" sz="3100" dirty="0">
                <a:ea typeface="新細明體" charset="-120"/>
              </a:rPr>
              <a:t>©20</a:t>
            </a:r>
            <a:r>
              <a:rPr lang="en-US" altLang="zh-TW" sz="3100" dirty="0">
                <a:ea typeface="新細明體" charset="-120"/>
              </a:rPr>
              <a:t>11 Department of Mechanical Engineering, National Central University, </a:t>
            </a:r>
            <a:r>
              <a:rPr lang="en-US" altLang="zh-TW" sz="3100" dirty="0" smtClean="0">
                <a:ea typeface="新細明體" charset="-120"/>
              </a:rPr>
              <a:t>Taiwan</a:t>
            </a:r>
            <a:endParaRPr lang="en-US" altLang="zh-TW" sz="3100" i="1" dirty="0">
              <a:ea typeface="新細明體" charset="-120"/>
            </a:endParaRPr>
          </a:p>
        </p:txBody>
      </p:sp>
      <p:pic>
        <p:nvPicPr>
          <p:cNvPr id="13" name="Picture 2" descr="C:\Users\Money\Desktop\暫時資料夾\1312864904.png"/>
          <p:cNvPicPr>
            <a:picLocks noChangeAspect="1" noChangeArrowheads="1"/>
          </p:cNvPicPr>
          <p:nvPr/>
        </p:nvPicPr>
        <p:blipFill>
          <a:blip r:embed="rId5" cstate="print"/>
          <a:srcRect/>
          <a:stretch>
            <a:fillRect/>
          </a:stretch>
        </p:blipFill>
        <p:spPr bwMode="auto">
          <a:xfrm>
            <a:off x="23566580" y="41621048"/>
            <a:ext cx="4300567" cy="1152552"/>
          </a:xfrm>
          <a:prstGeom prst="rect">
            <a:avLst/>
          </a:prstGeom>
          <a:noFill/>
        </p:spPr>
      </p:pic>
      <p:pic>
        <p:nvPicPr>
          <p:cNvPr id="14" name="Picture 3" descr="C:\Users\Money\Desktop\暫時資料夾\NCU_logo2.jpg"/>
          <p:cNvPicPr>
            <a:picLocks noChangeAspect="1" noChangeArrowheads="1"/>
          </p:cNvPicPr>
          <p:nvPr/>
        </p:nvPicPr>
        <p:blipFill>
          <a:blip r:embed="rId6" cstate="print"/>
          <a:srcRect t="19840" b="18882"/>
          <a:stretch>
            <a:fillRect/>
          </a:stretch>
        </p:blipFill>
        <p:spPr bwMode="auto">
          <a:xfrm>
            <a:off x="27651123" y="41587868"/>
            <a:ext cx="1368152" cy="1185732"/>
          </a:xfrm>
          <a:prstGeom prst="rect">
            <a:avLst/>
          </a:prstGeom>
          <a:noFill/>
        </p:spPr>
      </p:pic>
      <p:pic>
        <p:nvPicPr>
          <p:cNvPr id="27" name="圖片 3" descr="new.jpg"/>
          <p:cNvPicPr>
            <a:picLocks noChangeAspect="1"/>
          </p:cNvPicPr>
          <p:nvPr/>
        </p:nvPicPr>
        <p:blipFill>
          <a:blip r:embed="rId7" cstate="print"/>
          <a:srcRect/>
          <a:stretch>
            <a:fillRect/>
          </a:stretch>
        </p:blipFill>
        <p:spPr bwMode="auto">
          <a:xfrm>
            <a:off x="28979744" y="41621048"/>
            <a:ext cx="1263667" cy="1152552"/>
          </a:xfrm>
          <a:prstGeom prst="rect">
            <a:avLst/>
          </a:prstGeom>
          <a:noFill/>
          <a:ln w="9525">
            <a:noFill/>
            <a:miter lim="800000"/>
            <a:headEnd/>
            <a:tailEnd/>
          </a:ln>
        </p:spPr>
      </p:pic>
      <p:sp>
        <p:nvSpPr>
          <p:cNvPr id="28" name="文字方塊 27"/>
          <p:cNvSpPr txBox="1"/>
          <p:nvPr/>
        </p:nvSpPr>
        <p:spPr>
          <a:xfrm>
            <a:off x="2376315" y="604358"/>
            <a:ext cx="26426936" cy="270843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TW" sz="17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標楷體" pitchFamily="65" charset="-120"/>
                <a:ea typeface="標楷體" pitchFamily="65" charset="-120"/>
              </a:rPr>
              <a:t>2013</a:t>
            </a:r>
            <a:r>
              <a:rPr lang="zh-TW" altLang="en-US" sz="17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標楷體" pitchFamily="65" charset="-120"/>
                <a:ea typeface="標楷體" pitchFamily="65" charset="-120"/>
              </a:rPr>
              <a:t>廣島</a:t>
            </a:r>
            <a:r>
              <a:rPr lang="zh-TW" altLang="en-US" sz="17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標楷體" pitchFamily="65" charset="-120"/>
                <a:ea typeface="標楷體" pitchFamily="65" charset="-120"/>
              </a:rPr>
              <a:t>大學國際交流活動</a:t>
            </a:r>
            <a:endParaRPr lang="zh-TW" altLang="en-US" sz="17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標楷體" pitchFamily="65" charset="-120"/>
              <a:ea typeface="標楷體" pitchFamily="65" charset="-120"/>
            </a:endParaRPr>
          </a:p>
        </p:txBody>
      </p:sp>
      <p:sp>
        <p:nvSpPr>
          <p:cNvPr id="33" name="文字方塊 32"/>
          <p:cNvSpPr txBox="1"/>
          <p:nvPr/>
        </p:nvSpPr>
        <p:spPr>
          <a:xfrm>
            <a:off x="24122731" y="3183292"/>
            <a:ext cx="6840760" cy="1569660"/>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TW" sz="9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標楷體" pitchFamily="65" charset="-120"/>
                <a:ea typeface="標楷體" pitchFamily="65" charset="-120"/>
              </a:rPr>
              <a:t>~</a:t>
            </a:r>
            <a:r>
              <a:rPr lang="zh-TW" altLang="en-US" sz="9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標楷體" pitchFamily="65" charset="-120"/>
                <a:ea typeface="標楷體" pitchFamily="65" charset="-120"/>
              </a:rPr>
              <a:t>學術篇</a:t>
            </a:r>
            <a:r>
              <a:rPr lang="en-US" altLang="zh-TW" sz="9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標楷體" pitchFamily="65" charset="-120"/>
                <a:ea typeface="標楷體" pitchFamily="65" charset="-120"/>
              </a:rPr>
              <a:t>~</a:t>
            </a:r>
            <a:endParaRPr lang="zh-TW" altLang="en-US" sz="9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標楷體" pitchFamily="65" charset="-120"/>
              <a:ea typeface="標楷體" pitchFamily="65" charset="-120"/>
            </a:endParaRPr>
          </a:p>
        </p:txBody>
      </p:sp>
      <p:pic>
        <p:nvPicPr>
          <p:cNvPr id="46" name="Picture 2" descr="C:\Users\Money\Desktop\暫時資料夾\1312864904.png"/>
          <p:cNvPicPr>
            <a:picLocks noChangeAspect="1" noChangeArrowheads="1"/>
          </p:cNvPicPr>
          <p:nvPr/>
        </p:nvPicPr>
        <p:blipFill>
          <a:blip r:embed="rId5" cstate="print"/>
          <a:srcRect l="8093" r="71695" b="2286"/>
          <a:stretch>
            <a:fillRect/>
          </a:stretch>
        </p:blipFill>
        <p:spPr bwMode="auto">
          <a:xfrm>
            <a:off x="28299195" y="1080544"/>
            <a:ext cx="1834100" cy="2376264"/>
          </a:xfrm>
          <a:prstGeom prst="rect">
            <a:avLst/>
          </a:prstGeom>
          <a:noFill/>
        </p:spPr>
      </p:pic>
      <p:pic>
        <p:nvPicPr>
          <p:cNvPr id="1049" name="Picture 25" descr="K:\2011.7.18-7.31 Hiroshima\other\魏杜光的相機\102MSDCF\Day 2\DSC08825.JPG"/>
          <p:cNvPicPr>
            <a:picLocks noChangeAspect="1" noChangeArrowheads="1"/>
          </p:cNvPicPr>
          <p:nvPr/>
        </p:nvPicPr>
        <p:blipFill>
          <a:blip r:embed="rId8" cstate="print"/>
          <a:srcRect l="22086" t="29" r="4788" b="16389"/>
          <a:stretch>
            <a:fillRect/>
          </a:stretch>
        </p:blipFill>
        <p:spPr bwMode="auto">
          <a:xfrm rot="21386035">
            <a:off x="23631325" y="26537855"/>
            <a:ext cx="5223284" cy="43198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76" name="群組 75"/>
          <p:cNvGrpSpPr/>
          <p:nvPr/>
        </p:nvGrpSpPr>
        <p:grpSpPr>
          <a:xfrm>
            <a:off x="22819627" y="30955704"/>
            <a:ext cx="8569004" cy="972295"/>
            <a:chOff x="22337001" y="30994929"/>
            <a:chExt cx="8569004" cy="972295"/>
          </a:xfrm>
        </p:grpSpPr>
        <p:pic>
          <p:nvPicPr>
            <p:cNvPr id="68" name="Picture 21" descr="C:\Users\Money\Desktop\psd拷貝1.jpg"/>
            <p:cNvPicPr>
              <a:picLocks noChangeAspect="1" noChangeArrowheads="1"/>
            </p:cNvPicPr>
            <p:nvPr/>
          </p:nvPicPr>
          <p:blipFill>
            <a:blip r:embed="rId3" cstate="print">
              <a:lum bright="10000"/>
            </a:blip>
            <a:srcRect l="6992" t="-8523" r="16090" b="6250"/>
            <a:stretch>
              <a:fillRect/>
            </a:stretch>
          </p:blipFill>
          <p:spPr bwMode="auto">
            <a:xfrm rot="21418749">
              <a:off x="22403792" y="31001365"/>
              <a:ext cx="6914221" cy="965859"/>
            </a:xfrm>
            <a:prstGeom prst="rect">
              <a:avLst/>
            </a:prstGeom>
            <a:noFill/>
          </p:spPr>
        </p:pic>
        <p:sp>
          <p:nvSpPr>
            <p:cNvPr id="67" name="文字方塊 66"/>
            <p:cNvSpPr txBox="1"/>
            <p:nvPr/>
          </p:nvSpPr>
          <p:spPr>
            <a:xfrm rot="21342934">
              <a:off x="22337001" y="30994929"/>
              <a:ext cx="8569004" cy="707886"/>
            </a:xfrm>
            <a:prstGeom prst="rect">
              <a:avLst/>
            </a:prstGeom>
            <a:noFill/>
          </p:spPr>
          <p:txBody>
            <a:bodyPr wrap="square" rtlCol="0">
              <a:spAutoFit/>
            </a:bodyPr>
            <a:lstStyle/>
            <a:p>
              <a:r>
                <a:rPr lang="en-US" altLang="zh-TW" sz="4000" b="1" dirty="0" smtClean="0">
                  <a:latin typeface="華康竹風體W4" pitchFamily="65" charset="-120"/>
                  <a:ea typeface="華康竹風體W4" pitchFamily="65" charset="-120"/>
                </a:rPr>
                <a:t> </a:t>
              </a:r>
              <a:r>
                <a:rPr lang="en-US" altLang="zh-TW" sz="4000" b="1" dirty="0" smtClean="0">
                  <a:latin typeface="Times New Roman" pitchFamily="18" charset="0"/>
                  <a:ea typeface="華康竹風體W4" pitchFamily="65" charset="-120"/>
                  <a:cs typeface="Times New Roman" pitchFamily="18" charset="0"/>
                </a:rPr>
                <a:t>Lecture:</a:t>
              </a:r>
              <a:r>
                <a:rPr lang="zh-TW" altLang="en-US" sz="4000" b="1" dirty="0" smtClean="0">
                  <a:latin typeface="Times New Roman" pitchFamily="18" charset="0"/>
                  <a:ea typeface="華康竹風體W4" pitchFamily="65" charset="-120"/>
                  <a:cs typeface="Times New Roman" pitchFamily="18" charset="0"/>
                </a:rPr>
                <a:t> </a:t>
              </a:r>
              <a:r>
                <a:rPr lang="en-US" altLang="zh-TW" sz="4000" b="1" dirty="0" smtClean="0">
                  <a:latin typeface="Times New Roman" pitchFamily="18" charset="0"/>
                  <a:ea typeface="華康竹風體W4" pitchFamily="65" charset="-120"/>
                  <a:cs typeface="Times New Roman" pitchFamily="18" charset="0"/>
                </a:rPr>
                <a:t>Non-linear vibration</a:t>
              </a:r>
              <a:endParaRPr lang="zh-TW" altLang="en-US" sz="4000" b="1" dirty="0">
                <a:latin typeface="Times New Roman" pitchFamily="18" charset="0"/>
                <a:ea typeface="華康竹風體W4" pitchFamily="65" charset="-120"/>
                <a:cs typeface="Times New Roman" pitchFamily="18" charset="0"/>
              </a:endParaRPr>
            </a:p>
          </p:txBody>
        </p:sp>
      </p:grpSp>
      <p:pic>
        <p:nvPicPr>
          <p:cNvPr id="23" name="Picture 18" descr="C:\Users\Money\Desktop\psd拷貝.jpg"/>
          <p:cNvPicPr>
            <a:picLocks noChangeAspect="1" noChangeArrowheads="1"/>
          </p:cNvPicPr>
          <p:nvPr/>
        </p:nvPicPr>
        <p:blipFill>
          <a:blip r:embed="rId9" cstate="print"/>
          <a:srcRect l="8648" r="19619" b="9754"/>
          <a:stretch>
            <a:fillRect/>
          </a:stretch>
        </p:blipFill>
        <p:spPr bwMode="auto">
          <a:xfrm rot="190994" flipH="1">
            <a:off x="20834115" y="25334056"/>
            <a:ext cx="8384096" cy="909953"/>
          </a:xfrm>
          <a:prstGeom prst="rect">
            <a:avLst/>
          </a:prstGeom>
          <a:noFill/>
        </p:spPr>
      </p:pic>
      <p:sp>
        <p:nvSpPr>
          <p:cNvPr id="26" name="文字方塊 25"/>
          <p:cNvSpPr txBox="1"/>
          <p:nvPr/>
        </p:nvSpPr>
        <p:spPr>
          <a:xfrm rot="197568">
            <a:off x="20898722" y="25351923"/>
            <a:ext cx="9103878" cy="830997"/>
          </a:xfrm>
          <a:prstGeom prst="rect">
            <a:avLst/>
          </a:prstGeom>
          <a:noFill/>
        </p:spPr>
        <p:txBody>
          <a:bodyPr wrap="square" rtlCol="0">
            <a:spAutoFit/>
          </a:bodyPr>
          <a:lstStyle/>
          <a:p>
            <a:r>
              <a:rPr lang="zh-TW" altLang="en-US" sz="4800" b="1" dirty="0" smtClean="0">
                <a:latin typeface="華康竹風體W4" pitchFamily="65" charset="-120"/>
                <a:ea typeface="華康竹風體W4" pitchFamily="65" charset="-120"/>
              </a:rPr>
              <a:t>特別</a:t>
            </a:r>
            <a:r>
              <a:rPr lang="zh-TW" altLang="en-US" sz="4800" b="1" dirty="0" smtClean="0">
                <a:latin typeface="華康竹風體W4" pitchFamily="65" charset="-120"/>
                <a:ea typeface="華康竹風體W4" pitchFamily="65" charset="-120"/>
              </a:rPr>
              <a:t>感謝何正榮、顏炳華老師</a:t>
            </a:r>
            <a:endParaRPr lang="zh-TW" altLang="en-US" sz="4800" b="1" dirty="0">
              <a:latin typeface="華康竹風體W4" pitchFamily="65" charset="-120"/>
              <a:ea typeface="華康竹風體W4" pitchFamily="65" charset="-120"/>
            </a:endParaRPr>
          </a:p>
        </p:txBody>
      </p:sp>
      <p:pic>
        <p:nvPicPr>
          <p:cNvPr id="56" name="Picture 3" descr="C:\Users\Money\Desktop\暫時資料夾\NCU_logo2.jpg"/>
          <p:cNvPicPr>
            <a:picLocks noChangeAspect="1" noChangeArrowheads="1"/>
          </p:cNvPicPr>
          <p:nvPr/>
        </p:nvPicPr>
        <p:blipFill>
          <a:blip r:embed="rId6" cstate="print">
            <a:clrChange>
              <a:clrFrom>
                <a:srgbClr val="FFFFFF"/>
              </a:clrFrom>
              <a:clrTo>
                <a:srgbClr val="FFFFFF">
                  <a:alpha val="0"/>
                </a:srgbClr>
              </a:clrTo>
            </a:clrChange>
          </a:blip>
          <a:srcRect t="19840" r="10236" b="18882"/>
          <a:stretch>
            <a:fillRect/>
          </a:stretch>
        </p:blipFill>
        <p:spPr bwMode="auto">
          <a:xfrm>
            <a:off x="-143965" y="720504"/>
            <a:ext cx="2535772" cy="2448272"/>
          </a:xfrm>
          <a:prstGeom prst="rect">
            <a:avLst/>
          </a:prstGeom>
          <a:noFill/>
        </p:spPr>
      </p:pic>
      <p:pic>
        <p:nvPicPr>
          <p:cNvPr id="75" name="圖片 74" descr="P1020060.JPG"/>
          <p:cNvPicPr>
            <a:picLocks noChangeAspect="1"/>
          </p:cNvPicPr>
          <p:nvPr/>
        </p:nvPicPr>
        <p:blipFill>
          <a:blip r:embed="rId10" cstate="print"/>
          <a:srcRect t="9130" b="4158"/>
          <a:stretch>
            <a:fillRect/>
          </a:stretch>
        </p:blipFill>
        <p:spPr>
          <a:xfrm rot="5028962">
            <a:off x="11687038" y="38720880"/>
            <a:ext cx="3891408" cy="17978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7" name="圖片 76" descr="P1020059.JPG"/>
          <p:cNvPicPr>
            <a:picLocks noChangeAspect="1"/>
          </p:cNvPicPr>
          <p:nvPr/>
        </p:nvPicPr>
        <p:blipFill>
          <a:blip r:embed="rId11" cstate="print">
            <a:lum contrast="28000"/>
          </a:blip>
          <a:srcRect l="10777" r="8756"/>
          <a:stretch>
            <a:fillRect/>
          </a:stretch>
        </p:blipFill>
        <p:spPr>
          <a:xfrm rot="21197657">
            <a:off x="20925639" y="9896988"/>
            <a:ext cx="2216565" cy="18383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2" descr="E:\張雅筑2011.8.7\照片\廣島之旅2011.07.18-2011.07.31\Day8\P1010622.JPG"/>
          <p:cNvPicPr>
            <a:picLocks noChangeAspect="1" noChangeArrowheads="1"/>
          </p:cNvPicPr>
          <p:nvPr/>
        </p:nvPicPr>
        <p:blipFill>
          <a:blip r:embed="rId12" cstate="print"/>
          <a:srcRect l="8157" t="355" r="28091"/>
          <a:stretch>
            <a:fillRect/>
          </a:stretch>
        </p:blipFill>
        <p:spPr bwMode="auto">
          <a:xfrm rot="20767058">
            <a:off x="18533466" y="18336950"/>
            <a:ext cx="3642828" cy="32024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圖片 1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21170179">
            <a:off x="14646019" y="3702751"/>
            <a:ext cx="8384027" cy="628802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2" name="圖片 2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20837009">
            <a:off x="317711" y="3385679"/>
            <a:ext cx="4772321" cy="35792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5" name="圖片 2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483069">
            <a:off x="1225266" y="6601006"/>
            <a:ext cx="4113625" cy="30852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9" name="圖片 2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rot="21173306">
            <a:off x="9899550" y="6801420"/>
            <a:ext cx="4190286" cy="31427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 name="圖片 2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685881" y="3202793"/>
            <a:ext cx="4765018" cy="35737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 name="圖片 3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rot="981447">
            <a:off x="10508103" y="3404547"/>
            <a:ext cx="4077101" cy="30578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2" name="圖片 3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439986" y="6776557"/>
            <a:ext cx="4416952" cy="33127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4" name="圖片 3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4818078" y="10877856"/>
            <a:ext cx="3486743" cy="26150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 name="圖片 34"/>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rot="20495528">
            <a:off x="17945893" y="11203035"/>
            <a:ext cx="3096833" cy="2322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6" name="圖片 35"/>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26102323" y="10710310"/>
            <a:ext cx="3841541" cy="28811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7" name="圖片 3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602894">
            <a:off x="26592517" y="13266140"/>
            <a:ext cx="3485364" cy="26140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8" name="圖片 37"/>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rot="20976490">
            <a:off x="20582186" y="11841243"/>
            <a:ext cx="3604100" cy="27030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9" name="圖片 38"/>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23904324" y="12435131"/>
            <a:ext cx="3280035" cy="30752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0" name="圖片 39"/>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449126" y="13126007"/>
            <a:ext cx="4188259" cy="69804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 name="圖片 40"/>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rot="21048523">
            <a:off x="4490522" y="12893584"/>
            <a:ext cx="5040611" cy="30181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2" name="圖片 41"/>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rot="21383293">
            <a:off x="4990050" y="15557572"/>
            <a:ext cx="6636667" cy="4977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3" name="圖片 42"/>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9694391" y="12510388"/>
            <a:ext cx="4870954" cy="29165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4" name="圖片 43"/>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1757691" y="15014931"/>
            <a:ext cx="3002989" cy="50153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5" name="圖片 44"/>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rot="276555">
            <a:off x="21510943" y="19381494"/>
            <a:ext cx="7694331" cy="5770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7" name="圖片 46"/>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rot="423951">
            <a:off x="22174279" y="15669231"/>
            <a:ext cx="4081786" cy="30613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8" name="圖片 47"/>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rot="21188499">
            <a:off x="26394657" y="15989546"/>
            <a:ext cx="3681514" cy="27611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0" name="圖片 49"/>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rot="500919">
            <a:off x="517175" y="19296730"/>
            <a:ext cx="3276192" cy="54715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1" name="圖片 50"/>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rot="21193294">
            <a:off x="4416763" y="19758817"/>
            <a:ext cx="3707908" cy="61925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2" name="圖片 51"/>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rot="21300616">
            <a:off x="7964888" y="20400682"/>
            <a:ext cx="7762285" cy="58217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3" name="圖片 52"/>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15427383" y="20153397"/>
            <a:ext cx="5747555" cy="4310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4" name="圖片 53"/>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rot="21083800">
            <a:off x="15109033" y="24030766"/>
            <a:ext cx="4315640" cy="32367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5" name="圖片 54"/>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rot="488063">
            <a:off x="56657" y="31256614"/>
            <a:ext cx="5356978" cy="40177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4" name="圖片 63"/>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rot="20825149">
            <a:off x="18959403" y="31530402"/>
            <a:ext cx="4301101" cy="32258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0" name="圖片 79"/>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1330217" y="33987642"/>
            <a:ext cx="4572000" cy="3429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1" name="圖片 80"/>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rot="21282661">
            <a:off x="23577344" y="31855375"/>
            <a:ext cx="4649745" cy="34873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2" name="圖片 81"/>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rot="21226908">
            <a:off x="25914831" y="33932376"/>
            <a:ext cx="4012726" cy="30095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4" name="圖片 83"/>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rot="705258">
            <a:off x="17008265" y="33972975"/>
            <a:ext cx="4151987" cy="3113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5" name="圖片 84"/>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5191723" y="32138997"/>
            <a:ext cx="3458501" cy="25938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7" name="圖片 86"/>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rot="201967">
            <a:off x="10077232" y="32718460"/>
            <a:ext cx="5559665" cy="41697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8" name="圖片 87"/>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4561390" y="34084519"/>
            <a:ext cx="3179696" cy="23847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254083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791</TotalTime>
  <Words>44</Words>
  <Application>Microsoft Office PowerPoint</Application>
  <PresentationFormat>自訂</PresentationFormat>
  <Paragraphs>12</Paragraphs>
  <Slides>1</Slides>
  <Notes>0</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1</vt:i4>
      </vt:variant>
    </vt:vector>
  </HeadingPairs>
  <TitlesOfParts>
    <vt:vector size="8" baseType="lpstr">
      <vt:lpstr>華康竹風體W4</vt:lpstr>
      <vt:lpstr>新細明體</vt:lpstr>
      <vt:lpstr>標楷體</vt:lpstr>
      <vt:lpstr>Arial</vt:lpstr>
      <vt:lpstr>Calibri</vt:lpstr>
      <vt:lpstr>Times New Roman</vt:lpstr>
      <vt:lpstr>Office 佈景主題</vt:lpstr>
      <vt:lpstr>PowerPoint 簡報</vt:lpstr>
    </vt:vector>
  </TitlesOfParts>
  <Company>mecc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308user</dc:creator>
  <cp:lastModifiedBy>HIPPO</cp:lastModifiedBy>
  <cp:revision>106</cp:revision>
  <dcterms:created xsi:type="dcterms:W3CDTF">2011-08-07T11:50:28Z</dcterms:created>
  <dcterms:modified xsi:type="dcterms:W3CDTF">2013-09-16T03:26:07Z</dcterms:modified>
</cp:coreProperties>
</file>