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19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19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19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19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288" y="-7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615CA6-5006-4E47-8687-B00BA8078AB2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454393-BCCC-4A9F-BD4C-849C20768E50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135694-9B7F-4CE4-80A4-782FEF300670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6A7192-A105-4015-9C14-6FA915553C88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0DF932-483F-47CA-804B-114019272D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9DA5A2-0B4A-484F-8006-F761211C9776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0EF827-19B6-428D-B693-20D0CA0CA609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BE3FA0-A377-41A2-A404-1023F5E08043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C3DF7-4D60-43E5-A299-8A433233C025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0993B3-69FE-4391-A441-EE64162825FF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EDFA6A-C694-4A98-B5B7-5ECF62633128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6" tIns="47893" rIns="95786" bIns="4789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6" tIns="47893" rIns="95786" bIns="478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20175"/>
            <a:ext cx="1600200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6" tIns="47893" rIns="95786" bIns="47893" numCol="1" anchor="t" anchorCtr="0" compatLnSpc="1">
            <a:prstTxWarp prst="textNoShape">
              <a:avLst/>
            </a:prstTxWarp>
          </a:bodyPr>
          <a:lstStyle>
            <a:lvl1pPr defTabSz="957263">
              <a:defRPr sz="1400"/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0175"/>
            <a:ext cx="2171700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6" tIns="47893" rIns="95786" bIns="47893" numCol="1" anchor="t" anchorCtr="0" compatLnSpc="1">
            <a:prstTxWarp prst="textNoShape">
              <a:avLst/>
            </a:prstTxWarp>
          </a:bodyPr>
          <a:lstStyle>
            <a:lvl1pPr algn="ctr" defTabSz="957263">
              <a:defRPr sz="1400"/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0175"/>
            <a:ext cx="1600200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6" tIns="47893" rIns="95786" bIns="47893" numCol="1" anchor="t" anchorCtr="0" compatLnSpc="1">
            <a:prstTxWarp prst="textNoShape">
              <a:avLst/>
            </a:prstTxWarp>
          </a:bodyPr>
          <a:lstStyle>
            <a:lvl1pPr algn="r" defTabSz="957263">
              <a:defRPr sz="1400"/>
            </a:lvl1pPr>
          </a:lstStyle>
          <a:p>
            <a:fld id="{BE1D9481-07E7-4EEC-82B6-AA284CCD5422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263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57263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defTabSz="957263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defTabSz="957263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defTabSz="957263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defTabSz="957263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defTabSz="957263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defTabSz="957263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defTabSz="957263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58775" indent="-358775" algn="l" defTabSz="957263" rtl="0" fontAlgn="base">
        <a:spcBef>
          <a:spcPct val="20000"/>
        </a:spcBef>
        <a:spcAft>
          <a:spcPct val="0"/>
        </a:spcAft>
        <a:buChar char="•"/>
        <a:defRPr kumimoji="1" sz="3300">
          <a:solidFill>
            <a:schemeClr val="tx1"/>
          </a:solidFill>
          <a:latin typeface="+mn-lt"/>
          <a:ea typeface="+mn-ea"/>
          <a:cs typeface="+mn-cs"/>
        </a:defRPr>
      </a:lvl1pPr>
      <a:lvl2pPr marL="779463" indent="-301625" algn="l" defTabSz="957263" rtl="0" fontAlgn="base">
        <a:spcBef>
          <a:spcPct val="20000"/>
        </a:spcBef>
        <a:spcAft>
          <a:spcPct val="0"/>
        </a:spcAft>
        <a:buChar char="–"/>
        <a:defRPr kumimoji="1" sz="2900">
          <a:solidFill>
            <a:schemeClr val="tx1"/>
          </a:solidFill>
          <a:latin typeface="+mn-lt"/>
          <a:ea typeface="+mn-ea"/>
        </a:defRPr>
      </a:lvl2pPr>
      <a:lvl3pPr marL="1196975" indent="-239713" algn="l" defTabSz="957263" rtl="0" fontAlgn="base">
        <a:spcBef>
          <a:spcPct val="20000"/>
        </a:spcBef>
        <a:spcAft>
          <a:spcPct val="0"/>
        </a:spcAft>
        <a:buChar char="•"/>
        <a:defRPr kumimoji="1" sz="2500">
          <a:solidFill>
            <a:schemeClr val="tx1"/>
          </a:solidFill>
          <a:latin typeface="+mn-lt"/>
          <a:ea typeface="+mn-ea"/>
        </a:defRPr>
      </a:lvl3pPr>
      <a:lvl4pPr marL="1676400" indent="-239713" algn="l" defTabSz="957263" rtl="0" fontAlgn="base">
        <a:spcBef>
          <a:spcPct val="20000"/>
        </a:spcBef>
        <a:spcAft>
          <a:spcPct val="0"/>
        </a:spcAft>
        <a:buChar char="–"/>
        <a:defRPr kumimoji="1" sz="2100">
          <a:solidFill>
            <a:schemeClr val="tx1"/>
          </a:solidFill>
          <a:latin typeface="+mn-lt"/>
          <a:ea typeface="+mn-ea"/>
        </a:defRPr>
      </a:lvl4pPr>
      <a:lvl5pPr marL="2155825" indent="-239713" algn="l" defTabSz="957263" rtl="0" fontAlgn="base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5pPr>
      <a:lvl6pPr marL="2613025" indent="-239713" algn="l" defTabSz="957263" rtl="0" fontAlgn="base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6pPr>
      <a:lvl7pPr marL="3070225" indent="-239713" algn="l" defTabSz="957263" rtl="0" fontAlgn="base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7pPr>
      <a:lvl8pPr marL="3527425" indent="-239713" algn="l" defTabSz="957263" rtl="0" fontAlgn="base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8pPr>
      <a:lvl9pPr marL="3984625" indent="-239713" algn="l" defTabSz="957263" rtl="0" fontAlgn="base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-990600" y="75878"/>
            <a:ext cx="753427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5786" tIns="47893" rIns="95786" bIns="47893" anchor="ctr">
            <a:spAutoFit/>
          </a:bodyPr>
          <a:lstStyle/>
          <a:p>
            <a:pPr defTabSz="957263"/>
            <a:r>
              <a:rPr lang="en-US" altLang="zh-TW" sz="1200" dirty="0"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US" altLang="zh-TW" sz="1200" dirty="0">
                <a:latin typeface="標楷體" pitchFamily="65" charset="-120"/>
                <a:ea typeface="標楷體" pitchFamily="65" charset="-120"/>
                <a:cs typeface="Courier New" pitchFamily="49" charset="0"/>
              </a:rPr>
              <a:t>                        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  <a:cs typeface="Courier New" pitchFamily="49" charset="0"/>
              </a:rPr>
              <a:t>國  立  中  央  大  學</a:t>
            </a:r>
            <a:endParaRPr lang="zh-TW" altLang="en-US" sz="1400" dirty="0">
              <a:latin typeface="Times New Roman" pitchFamily="18" charset="0"/>
            </a:endParaRPr>
          </a:p>
          <a:p>
            <a:pPr defTabSz="957263" eaLnBrk="0" hangingPunct="0"/>
            <a:r>
              <a:rPr lang="zh-TW" altLang="en-US" sz="1400" dirty="0">
                <a:latin typeface="Courier New" pitchFamily="49" charset="0"/>
                <a:cs typeface="Courier New" pitchFamily="49" charset="0"/>
              </a:rPr>
              <a:t>                              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支 出 證 明 單        </a:t>
            </a:r>
            <a:r>
              <a:rPr lang="zh-TW" altLang="en-US" sz="1200" dirty="0">
                <a:latin typeface="標楷體" pitchFamily="65" charset="-120"/>
                <a:ea typeface="標楷體" pitchFamily="65" charset="-120"/>
              </a:rPr>
              <a:t>年     月     日</a:t>
            </a:r>
            <a:endParaRPr lang="zh-TW" altLang="en-US" sz="2500" dirty="0">
              <a:latin typeface="Times New Roman" pitchFamily="18" charset="0"/>
            </a:endParaRPr>
          </a:p>
        </p:txBody>
      </p:sp>
      <p:graphicFrame>
        <p:nvGraphicFramePr>
          <p:cNvPr id="2227" name="Group 179"/>
          <p:cNvGraphicFramePr>
            <a:graphicFrameLocks noGrp="1"/>
          </p:cNvGraphicFramePr>
          <p:nvPr/>
        </p:nvGraphicFramePr>
        <p:xfrm>
          <a:off x="188913" y="849313"/>
          <a:ext cx="6199187" cy="3886856"/>
        </p:xfrm>
        <a:graphic>
          <a:graphicData uri="http://schemas.openxmlformats.org/drawingml/2006/table">
            <a:tbl>
              <a:tblPr/>
              <a:tblGrid>
                <a:gridCol w="687387"/>
                <a:gridCol w="712788"/>
                <a:gridCol w="644525"/>
                <a:gridCol w="979487"/>
                <a:gridCol w="215900"/>
                <a:gridCol w="1257300"/>
                <a:gridCol w="736600"/>
                <a:gridCol w="965200"/>
              </a:tblGrid>
              <a:tr h="655638">
                <a:tc gridSpan="8"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Courier New" pitchFamily="49" charset="0"/>
                        </a:rPr>
                        <a:t>受                           領                           人</a:t>
                      </a:r>
                    </a:p>
                  </a:txBody>
                  <a:tcPr marL="95786" marR="95786" marT="47893" marB="4789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568325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Courier New" pitchFamily="49" charset="0"/>
                        </a:rPr>
                        <a:t>姓  名</a:t>
                      </a:r>
                      <a:endParaRPr kumimoji="1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Courier New" pitchFamily="49" charset="0"/>
                        </a:rPr>
                        <a:t>或</a:t>
                      </a:r>
                      <a:endParaRPr kumimoji="1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名  稱</a:t>
                      </a:r>
                      <a:endParaRPr kumimoji="1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5786" marR="95786" marT="47893" marB="4789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5786" marR="95786" marT="47893" marB="4789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Courier New" pitchFamily="49" charset="0"/>
                        </a:rPr>
                        <a:t>身分證或</a:t>
                      </a:r>
                      <a:endParaRPr kumimoji="1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Courier New" pitchFamily="49" charset="0"/>
                        </a:rPr>
                        <a:t>營利事業</a:t>
                      </a:r>
                      <a:endParaRPr kumimoji="1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統一編號</a:t>
                      </a:r>
                      <a:endParaRPr kumimoji="1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5786" marR="95786" marT="47893" marB="4789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5786" marR="95786" marT="47893" marB="4789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Courier New" pitchFamily="49" charset="0"/>
                        </a:rPr>
                        <a:t>地   址</a:t>
                      </a:r>
                      <a:endParaRPr kumimoji="1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Courier New" pitchFamily="49" charset="0"/>
                      </a:endParaRPr>
                    </a:p>
                  </a:txBody>
                  <a:tcPr marL="95786" marR="95786" marT="47893" marB="4789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5786" marR="95786" marT="47893" marB="4789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088">
                <a:tc gridSpan="2"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Courier New" pitchFamily="49" charset="0"/>
                        </a:rPr>
                        <a:t>貨  物  名  稱</a:t>
                      </a:r>
                      <a:endParaRPr kumimoji="1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Courier New" pitchFamily="49" charset="0"/>
                        </a:rPr>
                        <a:t>廠  牌  規  格</a:t>
                      </a:r>
                      <a:endParaRPr kumimoji="1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或 支 出 事 由</a:t>
                      </a:r>
                      <a:endParaRPr kumimoji="1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5786" marR="95786" marT="47893" marB="4789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5786" marR="95786" marT="47893" marB="4789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Courier New" pitchFamily="49" charset="0"/>
                        </a:rPr>
                        <a:t>單  位</a:t>
                      </a:r>
                      <a:endParaRPr kumimoji="1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57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Courier New" pitchFamily="49" charset="0"/>
                        </a:rPr>
                        <a:t>數  量</a:t>
                      </a:r>
                      <a:endParaRPr kumimoji="1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5786" marR="95786" marT="47893" marB="4789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5786" marR="95786" marT="47893" marB="4789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850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Courier New" pitchFamily="49" charset="0"/>
                        </a:rPr>
                        <a:t>單  價</a:t>
                      </a:r>
                      <a:endParaRPr kumimoji="1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Courier New" pitchFamily="49" charset="0"/>
                      </a:endParaRPr>
                    </a:p>
                  </a:txBody>
                  <a:tcPr marL="95786" marR="95786" marT="47893" marB="4789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5786" marR="95786" marT="47893" marB="4789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Courier New" pitchFamily="49" charset="0"/>
                        </a:rPr>
                        <a:t>實付金額</a:t>
                      </a:r>
                      <a:endParaRPr kumimoji="1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Courier New" pitchFamily="49" charset="0"/>
                      </a:endParaRPr>
                    </a:p>
                  </a:txBody>
                  <a:tcPr marL="95786" marR="95786" marT="47893" marB="4789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5786" marR="95786" marT="47893" marB="4789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688975">
                <a:tc gridSpan="2"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5786" marR="95786" marT="47893" marB="4789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5786" marR="95786" marT="47893" marB="47893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96875">
                <a:tc rowSpan="2" gridSpan="2">
                  <a:txBody>
                    <a:bodyPr/>
                    <a:lstStyle/>
                    <a:p>
                      <a:pPr marL="0" marR="0" lvl="0" indent="0" algn="ct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L="95786" marR="95786" marT="47893" marB="47893" anchor="ctr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5786" marR="95786" marT="47893" marB="47893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標楷體" pitchFamily="65" charset="-120"/>
                          <a:cs typeface="+mn-cs"/>
                        </a:rPr>
                        <a:t>(</a:t>
                      </a:r>
                      <a:r>
                        <a:rPr kumimoji="1" lang="zh-TW" altLang="zh-TW" sz="14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標楷體" pitchFamily="65" charset="-120"/>
                          <a:cs typeface="+mn-cs"/>
                        </a:rPr>
                        <a:t>特別費支用人</a:t>
                      </a:r>
                      <a:r>
                        <a:rPr kumimoji="1" lang="en-US" altLang="zh-TW" sz="14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標楷體" pitchFamily="65" charset="-120"/>
                          <a:cs typeface="+mn-cs"/>
                        </a:rPr>
                        <a:t>)</a:t>
                      </a:r>
                      <a:endParaRPr kumimoji="1" lang="zh-TW" altLang="zh-TW" sz="1400" kern="1200" dirty="0" smtClean="0">
                        <a:solidFill>
                          <a:schemeClr val="tx1"/>
                        </a:solidFill>
                        <a:latin typeface="Calibri" pitchFamily="34" charset="0"/>
                        <a:ea typeface="標楷體" pitchFamily="65" charset="-120"/>
                        <a:cs typeface="+mn-cs"/>
                      </a:endParaRPr>
                    </a:p>
                  </a:txBody>
                  <a:tcPr marL="95786" marR="95786" marT="47893" marB="4789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2413"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5786" marR="95786" marT="47893" marB="47893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05" name="Rectangle 57"/>
          <p:cNvSpPr>
            <a:spLocks noChangeArrowheads="1"/>
          </p:cNvSpPr>
          <p:nvPr/>
        </p:nvSpPr>
        <p:spPr bwMode="auto">
          <a:xfrm>
            <a:off x="188913" y="4068763"/>
            <a:ext cx="1079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5786" tIns="47893" rIns="95786" bIns="47893" anchor="ctr">
            <a:spAutoFit/>
          </a:bodyPr>
          <a:lstStyle/>
          <a:p>
            <a:pPr defTabSz="957263"/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經 手 人</a:t>
            </a:r>
          </a:p>
        </p:txBody>
      </p:sp>
      <p:sp>
        <p:nvSpPr>
          <p:cNvPr id="2106" name="Text Box 58"/>
          <p:cNvSpPr txBox="1">
            <a:spLocks noChangeArrowheads="1"/>
          </p:cNvSpPr>
          <p:nvPr/>
        </p:nvSpPr>
        <p:spPr bwMode="auto">
          <a:xfrm>
            <a:off x="6388100" y="717550"/>
            <a:ext cx="447675" cy="337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5786" tIns="47893" rIns="95786" bIns="47893">
            <a:spAutoFit/>
          </a:bodyPr>
          <a:lstStyle/>
          <a:p>
            <a:pPr defTabSz="957263"/>
            <a:r>
              <a:rPr lang="zh-TW" altLang="en-US" sz="900" dirty="0">
                <a:latin typeface="Times New Roman" pitchFamily="18" charset="0"/>
              </a:rPr>
              <a:t>附</a:t>
            </a:r>
          </a:p>
          <a:p>
            <a:pPr defTabSz="957263"/>
            <a:r>
              <a:rPr lang="zh-TW" altLang="en-US" sz="900" dirty="0">
                <a:latin typeface="Times New Roman" pitchFamily="18" charset="0"/>
              </a:rPr>
              <a:t>註</a:t>
            </a:r>
          </a:p>
          <a:p>
            <a:pPr defTabSz="957263"/>
            <a:r>
              <a:rPr lang="zh-TW" altLang="en-US" sz="900" dirty="0">
                <a:latin typeface="Times New Roman" pitchFamily="18" charset="0"/>
              </a:rPr>
              <a:t> </a:t>
            </a:r>
            <a:r>
              <a:rPr lang="en-US" altLang="zh-TW" sz="900" dirty="0">
                <a:latin typeface="Times New Roman" pitchFamily="18" charset="0"/>
              </a:rPr>
              <a:t>:</a:t>
            </a:r>
          </a:p>
          <a:p>
            <a:pPr defTabSz="957263"/>
            <a:r>
              <a:rPr lang="zh-TW" altLang="en-US" sz="900" dirty="0">
                <a:latin typeface="Times New Roman" pitchFamily="18" charset="0"/>
              </a:rPr>
              <a:t>受 統</a:t>
            </a:r>
          </a:p>
          <a:p>
            <a:pPr defTabSz="957263"/>
            <a:r>
              <a:rPr lang="zh-TW" altLang="en-US" sz="900" dirty="0">
                <a:latin typeface="Times New Roman" pitchFamily="18" charset="0"/>
              </a:rPr>
              <a:t>領 一</a:t>
            </a:r>
          </a:p>
          <a:p>
            <a:pPr defTabSz="957263"/>
            <a:r>
              <a:rPr lang="zh-TW" altLang="en-US" sz="900" dirty="0">
                <a:latin typeface="Times New Roman" pitchFamily="18" charset="0"/>
              </a:rPr>
              <a:t>人 編</a:t>
            </a:r>
          </a:p>
          <a:p>
            <a:pPr defTabSz="957263"/>
            <a:r>
              <a:rPr lang="zh-TW" altLang="en-US" sz="900" dirty="0">
                <a:latin typeface="Times New Roman" pitchFamily="18" charset="0"/>
              </a:rPr>
              <a:t>如 號</a:t>
            </a:r>
          </a:p>
          <a:p>
            <a:pPr defTabSz="957263"/>
            <a:r>
              <a:rPr lang="zh-TW" altLang="en-US" sz="900" dirty="0">
                <a:latin typeface="Times New Roman" pitchFamily="18" charset="0"/>
              </a:rPr>
              <a:t>為 。</a:t>
            </a:r>
          </a:p>
          <a:p>
            <a:pPr defTabSz="957263"/>
            <a:r>
              <a:rPr lang="zh-TW" altLang="en-US" sz="900" dirty="0">
                <a:latin typeface="Times New Roman" pitchFamily="18" charset="0"/>
              </a:rPr>
              <a:t>機</a:t>
            </a:r>
          </a:p>
          <a:p>
            <a:pPr defTabSz="957263"/>
            <a:r>
              <a:rPr lang="zh-TW" altLang="en-US" sz="900" dirty="0">
                <a:latin typeface="Times New Roman" pitchFamily="18" charset="0"/>
              </a:rPr>
              <a:t>關</a:t>
            </a:r>
          </a:p>
          <a:p>
            <a:pPr defTabSz="957263"/>
            <a:r>
              <a:rPr lang="zh-TW" altLang="en-US" sz="900" dirty="0">
                <a:latin typeface="Times New Roman" pitchFamily="18" charset="0"/>
              </a:rPr>
              <a:t>或</a:t>
            </a:r>
          </a:p>
          <a:p>
            <a:pPr defTabSz="957263"/>
            <a:r>
              <a:rPr lang="zh-TW" altLang="en-US" sz="900" dirty="0">
                <a:latin typeface="Times New Roman" pitchFamily="18" charset="0"/>
              </a:rPr>
              <a:t>本</a:t>
            </a:r>
          </a:p>
          <a:p>
            <a:pPr defTabSz="957263"/>
            <a:r>
              <a:rPr lang="zh-TW" altLang="en-US" sz="900" dirty="0">
                <a:latin typeface="Times New Roman" pitchFamily="18" charset="0"/>
              </a:rPr>
              <a:t>機</a:t>
            </a:r>
          </a:p>
          <a:p>
            <a:pPr defTabSz="957263"/>
            <a:r>
              <a:rPr lang="zh-TW" altLang="en-US" sz="900" dirty="0">
                <a:latin typeface="Times New Roman" pitchFamily="18" charset="0"/>
              </a:rPr>
              <a:t>關</a:t>
            </a:r>
          </a:p>
          <a:p>
            <a:pPr defTabSz="957263"/>
            <a:r>
              <a:rPr lang="zh-TW" altLang="en-US" sz="900" dirty="0">
                <a:latin typeface="Times New Roman" pitchFamily="18" charset="0"/>
              </a:rPr>
              <a:t>人</a:t>
            </a:r>
          </a:p>
          <a:p>
            <a:pPr defTabSz="957263"/>
            <a:r>
              <a:rPr lang="zh-TW" altLang="en-US" sz="900" dirty="0">
                <a:latin typeface="Times New Roman" pitchFamily="18" charset="0"/>
              </a:rPr>
              <a:t>員</a:t>
            </a:r>
          </a:p>
          <a:p>
            <a:pPr defTabSz="957263"/>
            <a:r>
              <a:rPr lang="zh-TW" altLang="en-US" sz="900" dirty="0">
                <a:latin typeface="Times New Roman" pitchFamily="18" charset="0"/>
              </a:rPr>
              <a:t>得</a:t>
            </a:r>
          </a:p>
          <a:p>
            <a:pPr defTabSz="957263"/>
            <a:r>
              <a:rPr lang="zh-TW" altLang="en-US" sz="900" dirty="0">
                <a:latin typeface="Times New Roman" pitchFamily="18" charset="0"/>
              </a:rPr>
              <a:t>免</a:t>
            </a:r>
          </a:p>
          <a:p>
            <a:pPr defTabSz="957263"/>
            <a:r>
              <a:rPr lang="zh-TW" altLang="en-US" sz="900" dirty="0">
                <a:latin typeface="Times New Roman" pitchFamily="18" charset="0"/>
              </a:rPr>
              <a:t>記</a:t>
            </a:r>
          </a:p>
          <a:p>
            <a:pPr defTabSz="957263"/>
            <a:r>
              <a:rPr lang="zh-TW" altLang="en-US" sz="900" dirty="0">
                <a:latin typeface="Times New Roman" pitchFamily="18" charset="0"/>
              </a:rPr>
              <a:t>其</a:t>
            </a:r>
          </a:p>
          <a:p>
            <a:pPr defTabSz="957263"/>
            <a:r>
              <a:rPr lang="zh-TW" altLang="en-US" sz="900" dirty="0">
                <a:latin typeface="Times New Roman" pitchFamily="18" charset="0"/>
              </a:rPr>
              <a:t>地</a:t>
            </a:r>
          </a:p>
          <a:p>
            <a:pPr defTabSz="957263"/>
            <a:r>
              <a:rPr lang="zh-TW" altLang="en-US" sz="900" dirty="0">
                <a:latin typeface="Times New Roman" pitchFamily="18" charset="0"/>
              </a:rPr>
              <a:t>址</a:t>
            </a:r>
          </a:p>
          <a:p>
            <a:pPr defTabSz="957263"/>
            <a:r>
              <a:rPr lang="zh-TW" altLang="en-US" sz="900" dirty="0">
                <a:latin typeface="Times New Roman" pitchFamily="18" charset="0"/>
              </a:rPr>
              <a:t>及</a:t>
            </a:r>
          </a:p>
          <a:p>
            <a:pPr defTabSz="957263"/>
            <a:r>
              <a:rPr lang="zh-TW" altLang="en-US" sz="900" dirty="0">
                <a:latin typeface="Times New Roman" pitchFamily="18" charset="0"/>
              </a:rPr>
              <a:t>其</a:t>
            </a:r>
          </a:p>
        </p:txBody>
      </p:sp>
      <p:sp>
        <p:nvSpPr>
          <p:cNvPr id="2107" name="Line 59"/>
          <p:cNvSpPr>
            <a:spLocks noChangeShapeType="1"/>
          </p:cNvSpPr>
          <p:nvPr/>
        </p:nvSpPr>
        <p:spPr bwMode="auto">
          <a:xfrm>
            <a:off x="2133600" y="344488"/>
            <a:ext cx="2232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2218" name="Text Box 170"/>
          <p:cNvSpPr txBox="1">
            <a:spLocks noChangeArrowheads="1"/>
          </p:cNvSpPr>
          <p:nvPr/>
        </p:nvSpPr>
        <p:spPr bwMode="auto">
          <a:xfrm>
            <a:off x="260350" y="3395663"/>
            <a:ext cx="18732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57263">
              <a:spcBef>
                <a:spcPct val="50000"/>
              </a:spcBef>
            </a:pPr>
            <a:r>
              <a:rPr lang="zh-TW" altLang="en-US" sz="1200" dirty="0">
                <a:latin typeface="標楷體" pitchFamily="65" charset="-120"/>
                <a:ea typeface="標楷體" pitchFamily="65" charset="-120"/>
              </a:rPr>
              <a:t>不  能  取  得</a:t>
            </a:r>
          </a:p>
          <a:p>
            <a:pPr defTabSz="957263">
              <a:spcBef>
                <a:spcPct val="50000"/>
              </a:spcBef>
            </a:pPr>
            <a:r>
              <a:rPr lang="zh-TW" altLang="en-US" sz="1200" dirty="0">
                <a:latin typeface="標楷體" pitchFamily="65" charset="-120"/>
                <a:ea typeface="標楷體" pitchFamily="65" charset="-120"/>
              </a:rPr>
              <a:t>單  據  原  因</a:t>
            </a:r>
          </a:p>
        </p:txBody>
      </p:sp>
      <p:sp>
        <p:nvSpPr>
          <p:cNvPr id="2228" name="Text Box 180"/>
          <p:cNvSpPr txBox="1">
            <a:spLocks noChangeArrowheads="1"/>
          </p:cNvSpPr>
          <p:nvPr/>
        </p:nvSpPr>
        <p:spPr bwMode="auto">
          <a:xfrm>
            <a:off x="2205038" y="992188"/>
            <a:ext cx="259238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57263">
              <a:spcBef>
                <a:spcPct val="50000"/>
              </a:spcBef>
            </a:pPr>
            <a:endParaRPr lang="zh-TW" altLang="zh-TW"/>
          </a:p>
        </p:txBody>
      </p:sp>
      <p:sp>
        <p:nvSpPr>
          <p:cNvPr id="54" name="文字方塊 53"/>
          <p:cNvSpPr txBox="1"/>
          <p:nvPr/>
        </p:nvSpPr>
        <p:spPr>
          <a:xfrm>
            <a:off x="188640" y="4953000"/>
            <a:ext cx="6408711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TW" altLang="zh-TW" sz="1100" b="1" dirty="0">
                <a:latin typeface="Calibri" pitchFamily="34" charset="0"/>
                <a:ea typeface="標楷體" pitchFamily="65" charset="-120"/>
              </a:rPr>
              <a:t>附註：</a:t>
            </a:r>
            <a:r>
              <a:rPr lang="en-US" altLang="zh-TW" sz="1100" b="1" dirty="0">
                <a:latin typeface="Calibri" pitchFamily="34" charset="0"/>
                <a:ea typeface="標楷體" pitchFamily="65" charset="-120"/>
              </a:rPr>
              <a:t> </a:t>
            </a:r>
            <a:endParaRPr lang="zh-TW" altLang="zh-TW" sz="1100" b="1" dirty="0">
              <a:latin typeface="Calibri" pitchFamily="34" charset="0"/>
              <a:ea typeface="標楷體" pitchFamily="65" charset="-120"/>
            </a:endParaRPr>
          </a:p>
          <a:p>
            <a:pPr algn="just"/>
            <a:r>
              <a:rPr lang="en-US" altLang="zh-TW" sz="1100" dirty="0">
                <a:latin typeface="Calibri" pitchFamily="34" charset="0"/>
                <a:ea typeface="標楷體" pitchFamily="65" charset="-120"/>
              </a:rPr>
              <a:t>1.</a:t>
            </a:r>
            <a:r>
              <a:rPr lang="zh-TW" altLang="zh-TW" sz="1100" dirty="0">
                <a:latin typeface="Calibri" pitchFamily="34" charset="0"/>
                <a:ea typeface="標楷體" pitchFamily="65" charset="-120"/>
              </a:rPr>
              <a:t>受領人如為機關或本機關人員，得免記其地址及其統一編號。</a:t>
            </a:r>
          </a:p>
          <a:p>
            <a:pPr marL="85725" indent="-85725" algn="just"/>
            <a:r>
              <a:rPr lang="en-US" altLang="zh-TW" sz="1100" dirty="0">
                <a:latin typeface="Calibri" pitchFamily="34" charset="0"/>
                <a:ea typeface="標楷體" pitchFamily="65" charset="-120"/>
              </a:rPr>
              <a:t>2.</a:t>
            </a:r>
            <a:r>
              <a:rPr lang="zh-TW" altLang="zh-TW" sz="1100" dirty="0">
                <a:latin typeface="Calibri" pitchFamily="34" charset="0"/>
                <a:ea typeface="標楷體" pitchFamily="65" charset="-120"/>
              </a:rPr>
              <a:t>若具合法支付事實，但因特殊情形無法取得支出憑證，且本機關人員確已先行代墊款項者，「</a:t>
            </a:r>
            <a:r>
              <a:rPr lang="zh-TW" altLang="zh-TW" sz="1100" dirty="0" smtClean="0">
                <a:latin typeface="Calibri" pitchFamily="34" charset="0"/>
                <a:ea typeface="標楷體" pitchFamily="65" charset="-120"/>
              </a:rPr>
              <a:t>姓名</a:t>
            </a:r>
            <a:r>
              <a:rPr lang="en-US" altLang="zh-TW" sz="1100" dirty="0" smtClean="0">
                <a:latin typeface="Calibri" pitchFamily="34" charset="0"/>
                <a:ea typeface="標楷體" pitchFamily="65" charset="-120"/>
              </a:rPr>
              <a:t> </a:t>
            </a:r>
            <a:r>
              <a:rPr lang="zh-TW" altLang="zh-TW" sz="1100" dirty="0" smtClean="0">
                <a:latin typeface="Calibri" pitchFamily="34" charset="0"/>
                <a:ea typeface="標楷體" pitchFamily="65" charset="-120"/>
              </a:rPr>
              <a:t>或</a:t>
            </a:r>
            <a:r>
              <a:rPr lang="zh-TW" altLang="zh-TW" sz="1100" dirty="0">
                <a:latin typeface="Calibri" pitchFamily="34" charset="0"/>
                <a:ea typeface="標楷體" pitchFamily="65" charset="-120"/>
              </a:rPr>
              <a:t>名稱」欄可填寫本機關實際支付款項人員之姓名。</a:t>
            </a:r>
          </a:p>
          <a:p>
            <a:pPr marL="85725" indent="-85725" algn="just"/>
            <a:r>
              <a:rPr lang="en-US" altLang="zh-TW" sz="1100" dirty="0">
                <a:latin typeface="Calibri" pitchFamily="34" charset="0"/>
                <a:ea typeface="標楷體" pitchFamily="65" charset="-120"/>
              </a:rPr>
              <a:t>3.</a:t>
            </a:r>
            <a:r>
              <a:rPr lang="zh-TW" altLang="zh-TW" sz="1100" dirty="0">
                <a:latin typeface="Calibri" pitchFamily="34" charset="0"/>
                <a:ea typeface="標楷體" pitchFamily="65" charset="-120"/>
              </a:rPr>
              <a:t>依行政院</a:t>
            </a:r>
            <a:r>
              <a:rPr lang="en-US" altLang="zh-TW" sz="1100" dirty="0">
                <a:latin typeface="Calibri" pitchFamily="34" charset="0"/>
                <a:ea typeface="標楷體" pitchFamily="65" charset="-120"/>
              </a:rPr>
              <a:t>95</a:t>
            </a:r>
            <a:r>
              <a:rPr lang="zh-TW" altLang="zh-TW" sz="1100" dirty="0">
                <a:latin typeface="Calibri" pitchFamily="34" charset="0"/>
                <a:ea typeface="標楷體" pitchFamily="65" charset="-120"/>
              </a:rPr>
              <a:t>年</a:t>
            </a:r>
            <a:r>
              <a:rPr lang="en-US" altLang="zh-TW" sz="1100" dirty="0">
                <a:latin typeface="Calibri" pitchFamily="34" charset="0"/>
                <a:ea typeface="標楷體" pitchFamily="65" charset="-120"/>
              </a:rPr>
              <a:t>12</a:t>
            </a:r>
            <a:r>
              <a:rPr lang="zh-TW" altLang="zh-TW" sz="1100" dirty="0">
                <a:latin typeface="Calibri" pitchFamily="34" charset="0"/>
                <a:ea typeface="標楷體" pitchFamily="65" charset="-120"/>
              </a:rPr>
              <a:t>月</a:t>
            </a:r>
            <a:r>
              <a:rPr lang="en-US" altLang="zh-TW" sz="1100" dirty="0">
                <a:latin typeface="Calibri" pitchFamily="34" charset="0"/>
                <a:ea typeface="標楷體" pitchFamily="65" charset="-120"/>
              </a:rPr>
              <a:t>29</a:t>
            </a:r>
            <a:r>
              <a:rPr lang="zh-TW" altLang="zh-TW" sz="1100" dirty="0">
                <a:latin typeface="Calibri" pitchFamily="34" charset="0"/>
                <a:ea typeface="標楷體" pitchFamily="65" charset="-120"/>
              </a:rPr>
              <a:t>日院授主忠字第</a:t>
            </a:r>
            <a:r>
              <a:rPr lang="en-US" altLang="zh-TW" sz="1100" dirty="0">
                <a:latin typeface="Calibri" pitchFamily="34" charset="0"/>
                <a:ea typeface="標楷體" pitchFamily="65" charset="-120"/>
              </a:rPr>
              <a:t>0950007913</a:t>
            </a:r>
            <a:r>
              <a:rPr lang="zh-TW" altLang="zh-TW" sz="1100" dirty="0">
                <a:latin typeface="Calibri" pitchFamily="34" charset="0"/>
                <a:ea typeface="標楷體" pitchFamily="65" charset="-120"/>
              </a:rPr>
              <a:t>號函規定，特別費因特殊情形，不能取得支出憑證者，應由經手人開具支出證明單，書明不能取得原因，並經支用人（即首長、副首長等人員）核（簽）章後，據以請款。</a:t>
            </a:r>
          </a:p>
          <a:p>
            <a:pPr marL="85725" indent="-85725" algn="just"/>
            <a:r>
              <a:rPr lang="en-US" altLang="zh-TW" sz="1100" dirty="0">
                <a:latin typeface="Calibri" pitchFamily="34" charset="0"/>
                <a:ea typeface="標楷體" pitchFamily="65" charset="-120"/>
              </a:rPr>
              <a:t>4.</a:t>
            </a:r>
            <a:r>
              <a:rPr lang="zh-TW" altLang="zh-TW" sz="1100" dirty="0">
                <a:latin typeface="Calibri" pitchFamily="34" charset="0"/>
                <a:ea typeface="標楷體" pitchFamily="65" charset="-120"/>
              </a:rPr>
              <a:t>特別費支用人核（簽）章欄位，僅於特別費因特殊情形，不能取得支出憑證而開具支出證明單時，由支用人核（簽）章適用，故特加列括號註明。</a:t>
            </a:r>
            <a:endParaRPr lang="zh-TW" altLang="en-US" sz="1100" dirty="0">
              <a:latin typeface="Calibri" pitchFamily="34" charset="0"/>
              <a:ea typeface="標楷體" pitchFamily="65" charset="-12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5370988" y="602323"/>
            <a:ext cx="1082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zh-TW" sz="1000" dirty="0" smtClean="0">
                <a:latin typeface="Calibri" pitchFamily="34" charset="0"/>
                <a:ea typeface="標楷體" pitchFamily="65" charset="-120"/>
              </a:rPr>
              <a:t>單位：新臺幣元</a:t>
            </a:r>
            <a:endParaRPr lang="zh-TW" altLang="en-US" sz="1000" dirty="0">
              <a:latin typeface="Calibri" pitchFamily="34" charset="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297</Words>
  <Application>Microsoft Office PowerPoint</Application>
  <PresentationFormat>A4 紙張 (210x297 公釐)</PresentationFormat>
  <Paragraphs>51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預設簡報設計</vt:lpstr>
      <vt:lpstr>投影片 1</vt:lpstr>
    </vt:vector>
  </TitlesOfParts>
  <Company>no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1023</dc:creator>
  <cp:lastModifiedBy>Jia-Yi_NCU</cp:lastModifiedBy>
  <cp:revision>20</cp:revision>
  <dcterms:created xsi:type="dcterms:W3CDTF">2004-09-07T08:02:50Z</dcterms:created>
  <dcterms:modified xsi:type="dcterms:W3CDTF">2010-10-20T01:15:14Z</dcterms:modified>
</cp:coreProperties>
</file>