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288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15CA6-5006-4E47-8687-B00BA8078AB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54393-BCCC-4A9F-BD4C-849C20768E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35694-9B7F-4CE4-80A4-782FEF30067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A7192-A105-4015-9C14-6FA915553C8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DF932-483F-47CA-804B-114019272D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DA5A2-0B4A-484F-8006-F761211C977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EF827-19B6-428D-B693-20D0CA0CA6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E3FA0-A377-41A2-A404-1023F5E0804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C3DF7-4D60-43E5-A299-8A433233C02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993B3-69FE-4391-A441-EE64162825F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DFA6A-C694-4A98-B5B7-5ECF6263312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6" tIns="47893" rIns="95786" bIns="478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6" tIns="47893" rIns="95786" bIns="478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6" tIns="47893" rIns="95786" bIns="47893" numCol="1" anchor="t" anchorCtr="0" compatLnSpc="1">
            <a:prstTxWarp prst="textNoShape">
              <a:avLst/>
            </a:prstTxWarp>
          </a:bodyPr>
          <a:lstStyle>
            <a:lvl1pPr defTabSz="957263"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6" tIns="47893" rIns="95786" bIns="47893" numCol="1" anchor="t" anchorCtr="0" compatLnSpc="1">
            <a:prstTxWarp prst="textNoShape">
              <a:avLst/>
            </a:prstTxWarp>
          </a:bodyPr>
          <a:lstStyle>
            <a:lvl1pPr algn="ctr" defTabSz="957263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6" tIns="47893" rIns="95786" bIns="4789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400"/>
            </a:lvl1pPr>
          </a:lstStyle>
          <a:p>
            <a:fld id="{BE1D9481-07E7-4EEC-82B6-AA284CCD542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58775" indent="-358775" algn="l" defTabSz="957263" rtl="0" fontAlgn="base">
        <a:spcBef>
          <a:spcPct val="20000"/>
        </a:spcBef>
        <a:spcAft>
          <a:spcPct val="0"/>
        </a:spcAft>
        <a:buChar char="•"/>
        <a:defRPr kumimoji="1" sz="3300">
          <a:solidFill>
            <a:schemeClr val="tx1"/>
          </a:solidFill>
          <a:latin typeface="+mn-lt"/>
          <a:ea typeface="+mn-ea"/>
          <a:cs typeface="+mn-cs"/>
        </a:defRPr>
      </a:lvl1pPr>
      <a:lvl2pPr marL="779463" indent="-301625" algn="l" defTabSz="957263" rtl="0" fontAlgn="base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fontAlgn="base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6400" indent="-239713" algn="l" defTabSz="957263" rtl="0" fontAlgn="base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58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130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702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74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46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990600" y="75878"/>
            <a:ext cx="75342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786" tIns="47893" rIns="95786" bIns="47893" anchor="ctr">
            <a:spAutoFit/>
          </a:bodyPr>
          <a:lstStyle/>
          <a:p>
            <a:pPr defTabSz="957263"/>
            <a:r>
              <a:rPr lang="en-US" altLang="zh-TW" sz="1200" dirty="0">
                <a:latin typeface="Courier New" pitchFamily="49" charset="0"/>
                <a:cs typeface="Courier New" pitchFamily="49" charset="0"/>
              </a:rPr>
              <a:t>               </a:t>
            </a:r>
            <a:r>
              <a:rPr lang="en-US" altLang="zh-TW" sz="1200" dirty="0">
                <a:latin typeface="標楷體" pitchFamily="65" charset="-120"/>
                <a:ea typeface="標楷體" pitchFamily="65" charset="-120"/>
                <a:cs typeface="Courier New" pitchFamily="49" charset="0"/>
              </a:rPr>
              <a:t>                        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  <a:cs typeface="Courier New" pitchFamily="49" charset="0"/>
              </a:rPr>
              <a:t>國  立  中  央  大  學</a:t>
            </a:r>
            <a:endParaRPr lang="zh-TW" altLang="en-US" sz="1400" dirty="0">
              <a:latin typeface="Times New Roman" pitchFamily="18" charset="0"/>
            </a:endParaRPr>
          </a:p>
          <a:p>
            <a:pPr defTabSz="957263" eaLnBrk="0" hangingPunct="0"/>
            <a:r>
              <a:rPr lang="zh-TW" altLang="en-US" sz="1400" dirty="0">
                <a:latin typeface="Courier New" pitchFamily="49" charset="0"/>
                <a:cs typeface="Courier New" pitchFamily="49" charset="0"/>
              </a:rPr>
              <a:t>                              </a:t>
            </a:r>
            <a:r>
              <a:rPr lang="zh-TW" altLang="en-US" sz="2100" dirty="0">
                <a:latin typeface="標楷體" pitchFamily="65" charset="-120"/>
                <a:ea typeface="標楷體" pitchFamily="65" charset="-120"/>
              </a:rPr>
              <a:t>支 出 證 明 單        </a:t>
            </a:r>
            <a:r>
              <a:rPr lang="zh-TW" altLang="en-US" sz="1200" dirty="0">
                <a:latin typeface="標楷體" pitchFamily="65" charset="-120"/>
                <a:ea typeface="標楷體" pitchFamily="65" charset="-120"/>
              </a:rPr>
              <a:t>年     月     日</a:t>
            </a:r>
            <a:endParaRPr lang="zh-TW" altLang="en-US" sz="2500" dirty="0">
              <a:latin typeface="Times New Roman" pitchFamily="18" charset="0"/>
            </a:endParaRPr>
          </a:p>
        </p:txBody>
      </p:sp>
      <p:graphicFrame>
        <p:nvGraphicFramePr>
          <p:cNvPr id="2227" name="Group 179"/>
          <p:cNvGraphicFramePr>
            <a:graphicFrameLocks noGrp="1"/>
          </p:cNvGraphicFramePr>
          <p:nvPr/>
        </p:nvGraphicFramePr>
        <p:xfrm>
          <a:off x="188913" y="849313"/>
          <a:ext cx="6199187" cy="3886856"/>
        </p:xfrm>
        <a:graphic>
          <a:graphicData uri="http://schemas.openxmlformats.org/drawingml/2006/table">
            <a:tbl>
              <a:tblPr/>
              <a:tblGrid>
                <a:gridCol w="687387"/>
                <a:gridCol w="712788"/>
                <a:gridCol w="644525"/>
                <a:gridCol w="979487"/>
                <a:gridCol w="215900"/>
                <a:gridCol w="1257300"/>
                <a:gridCol w="736600"/>
                <a:gridCol w="965200"/>
              </a:tblGrid>
              <a:tr h="655638">
                <a:tc gridSpan="8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受                           領                           人</a:t>
                      </a:r>
                    </a:p>
                  </a:txBody>
                  <a:tcPr marL="95786" marR="95786" marT="47893" marB="478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姓  名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或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名  稱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身分證或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營利事業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統一編號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地   址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貨  物  名  稱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廠  牌  規  格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或 支 出 事 由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單  位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數  量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單  價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marL="95786" marR="95786" marT="47893" marB="478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Courier New" pitchFamily="49" charset="0"/>
                        </a:rPr>
                        <a:t>實付金額</a:t>
                      </a:r>
                      <a:endParaRPr kumimoji="1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88975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96875">
                <a:tc rowSpan="2"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kumimoji="1" lang="zh-TW" altLang="zh-TW" sz="14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標楷體" pitchFamily="65" charset="-120"/>
                          <a:cs typeface="+mn-cs"/>
                        </a:rPr>
                        <a:t>特別費支用人</a:t>
                      </a:r>
                      <a:r>
                        <a:rPr kumimoji="1" lang="en-US" altLang="zh-TW" sz="14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標楷體" pitchFamily="65" charset="-120"/>
                          <a:cs typeface="+mn-cs"/>
                        </a:rPr>
                        <a:t>)</a:t>
                      </a:r>
                      <a:endParaRPr kumimoji="1" lang="zh-TW" altLang="zh-TW" sz="1400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標楷體" pitchFamily="65" charset="-120"/>
                        <a:cs typeface="+mn-cs"/>
                      </a:endParaRPr>
                    </a:p>
                  </a:txBody>
                  <a:tcPr marL="95786" marR="95786" marT="47893" marB="4789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2413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5786" marR="95786" marT="47893" marB="47893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05" name="Rectangle 57"/>
          <p:cNvSpPr>
            <a:spLocks noChangeArrowheads="1"/>
          </p:cNvSpPr>
          <p:nvPr/>
        </p:nvSpPr>
        <p:spPr bwMode="auto">
          <a:xfrm>
            <a:off x="188913" y="4068763"/>
            <a:ext cx="1079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786" tIns="47893" rIns="95786" bIns="47893" anchor="ctr">
            <a:spAutoFit/>
          </a:bodyPr>
          <a:lstStyle/>
          <a:p>
            <a:pPr defTabSz="957263"/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1400" dirty="0">
                <a:latin typeface="標楷體" pitchFamily="65" charset="-120"/>
                <a:ea typeface="標楷體" pitchFamily="65" charset="-120"/>
              </a:rPr>
              <a:t>經 手 人</a:t>
            </a: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6388100" y="717550"/>
            <a:ext cx="447675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786" tIns="47893" rIns="95786" bIns="47893">
            <a:spAutoFit/>
          </a:bodyPr>
          <a:lstStyle/>
          <a:p>
            <a:pPr defTabSz="957263"/>
            <a:r>
              <a:rPr lang="zh-TW" altLang="en-US" sz="900" dirty="0">
                <a:latin typeface="Times New Roman" pitchFamily="18" charset="0"/>
              </a:rPr>
              <a:t>附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註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 </a:t>
            </a:r>
            <a:r>
              <a:rPr lang="en-US" altLang="zh-TW" sz="900" dirty="0">
                <a:latin typeface="Times New Roman" pitchFamily="18" charset="0"/>
              </a:rPr>
              <a:t>: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受 統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領 一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人 編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如 號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為 。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機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關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或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本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機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關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人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員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得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免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記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其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地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址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及</a:t>
            </a:r>
          </a:p>
          <a:p>
            <a:pPr defTabSz="957263"/>
            <a:r>
              <a:rPr lang="zh-TW" altLang="en-US" sz="900" dirty="0">
                <a:latin typeface="Times New Roman" pitchFamily="18" charset="0"/>
              </a:rPr>
              <a:t>其</a:t>
            </a:r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>
            <a:off x="2133600" y="344488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218" name="Text Box 170"/>
          <p:cNvSpPr txBox="1">
            <a:spLocks noChangeArrowheads="1"/>
          </p:cNvSpPr>
          <p:nvPr/>
        </p:nvSpPr>
        <p:spPr bwMode="auto">
          <a:xfrm>
            <a:off x="260350" y="3395663"/>
            <a:ext cx="18732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zh-TW" altLang="en-US" sz="1200" dirty="0">
                <a:latin typeface="標楷體" pitchFamily="65" charset="-120"/>
                <a:ea typeface="標楷體" pitchFamily="65" charset="-120"/>
              </a:rPr>
              <a:t>不  能  取  得</a:t>
            </a:r>
          </a:p>
          <a:p>
            <a:pPr defTabSz="957263">
              <a:spcBef>
                <a:spcPct val="50000"/>
              </a:spcBef>
            </a:pPr>
            <a:r>
              <a:rPr lang="zh-TW" altLang="en-US" sz="1200" dirty="0">
                <a:latin typeface="標楷體" pitchFamily="65" charset="-120"/>
                <a:ea typeface="標楷體" pitchFamily="65" charset="-120"/>
              </a:rPr>
              <a:t>單  據  原  因</a:t>
            </a:r>
          </a:p>
        </p:txBody>
      </p:sp>
      <p:sp>
        <p:nvSpPr>
          <p:cNvPr id="2228" name="Text Box 180"/>
          <p:cNvSpPr txBox="1">
            <a:spLocks noChangeArrowheads="1"/>
          </p:cNvSpPr>
          <p:nvPr/>
        </p:nvSpPr>
        <p:spPr bwMode="auto">
          <a:xfrm>
            <a:off x="2205038" y="992188"/>
            <a:ext cx="25923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endParaRPr lang="zh-TW" altLang="zh-TW"/>
          </a:p>
        </p:txBody>
      </p:sp>
      <p:sp>
        <p:nvSpPr>
          <p:cNvPr id="54" name="文字方塊 53"/>
          <p:cNvSpPr txBox="1"/>
          <p:nvPr/>
        </p:nvSpPr>
        <p:spPr>
          <a:xfrm>
            <a:off x="188640" y="4953000"/>
            <a:ext cx="640871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zh-TW" sz="1100" b="1" dirty="0">
                <a:latin typeface="Calibri" pitchFamily="34" charset="0"/>
                <a:ea typeface="標楷體" pitchFamily="65" charset="-120"/>
              </a:rPr>
              <a:t>附註：</a:t>
            </a:r>
            <a:r>
              <a:rPr lang="en-US" altLang="zh-TW" sz="1100" b="1" dirty="0">
                <a:latin typeface="Calibri" pitchFamily="34" charset="0"/>
                <a:ea typeface="標楷體" pitchFamily="65" charset="-120"/>
              </a:rPr>
              <a:t> </a:t>
            </a:r>
            <a:endParaRPr lang="zh-TW" altLang="zh-TW" sz="1100" b="1" dirty="0">
              <a:latin typeface="Calibri" pitchFamily="34" charset="0"/>
              <a:ea typeface="標楷體" pitchFamily="65" charset="-120"/>
            </a:endParaRPr>
          </a:p>
          <a:p>
            <a:pPr algn="just"/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1.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受領人如為機關或本機關人員，得免記其地址及其統一編號。</a:t>
            </a:r>
          </a:p>
          <a:p>
            <a:pPr marL="85725" indent="-85725" algn="just"/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2.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若具合法支付事實，但因特殊情形無法取得支出憑證，且本機關人員確已先行代墊款項者，「</a:t>
            </a:r>
            <a:r>
              <a:rPr lang="zh-TW" altLang="zh-TW" sz="1100" dirty="0" smtClean="0">
                <a:latin typeface="Calibri" pitchFamily="34" charset="0"/>
                <a:ea typeface="標楷體" pitchFamily="65" charset="-120"/>
              </a:rPr>
              <a:t>姓名</a:t>
            </a:r>
            <a:r>
              <a:rPr lang="en-US" altLang="zh-TW" sz="1100" dirty="0" smtClean="0">
                <a:latin typeface="Calibri" pitchFamily="34" charset="0"/>
                <a:ea typeface="標楷體" pitchFamily="65" charset="-120"/>
              </a:rPr>
              <a:t> </a:t>
            </a:r>
            <a:r>
              <a:rPr lang="zh-TW" altLang="zh-TW" sz="1100" dirty="0" smtClean="0">
                <a:latin typeface="Calibri" pitchFamily="34" charset="0"/>
                <a:ea typeface="標楷體" pitchFamily="65" charset="-120"/>
              </a:rPr>
              <a:t>或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名稱」欄可填寫本機關實際支付款項人員之姓名。</a:t>
            </a:r>
          </a:p>
          <a:p>
            <a:pPr marL="85725" indent="-85725" algn="just"/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3.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依行政院</a:t>
            </a:r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95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年</a:t>
            </a:r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12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月</a:t>
            </a:r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29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日院授主忠字第</a:t>
            </a:r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0950007913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號函規定，特別費因特殊情形，不能取得支出憑證者，應由經手人開具支出證明單，書明不能取得原因，並經支用人（即首長、副首長等人員）核（簽）章後，據以請款。</a:t>
            </a:r>
          </a:p>
          <a:p>
            <a:pPr marL="85725" indent="-85725" algn="just"/>
            <a:r>
              <a:rPr lang="en-US" altLang="zh-TW" sz="1100" dirty="0">
                <a:latin typeface="Calibri" pitchFamily="34" charset="0"/>
                <a:ea typeface="標楷體" pitchFamily="65" charset="-120"/>
              </a:rPr>
              <a:t>4.</a:t>
            </a:r>
            <a:r>
              <a:rPr lang="zh-TW" altLang="zh-TW" sz="1100" dirty="0">
                <a:latin typeface="Calibri" pitchFamily="34" charset="0"/>
                <a:ea typeface="標楷體" pitchFamily="65" charset="-120"/>
              </a:rPr>
              <a:t>特別費支用人核（簽）章欄位，僅於特別費因特殊情形，不能取得支出憑證而開具支出證明單時，由支用人核（簽）章適用，故特加列括號註明。</a:t>
            </a:r>
            <a:endParaRPr lang="zh-TW" altLang="en-US" sz="1100" dirty="0">
              <a:latin typeface="Calibri" pitchFamily="34" charset="0"/>
              <a:ea typeface="標楷體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5370988" y="602323"/>
            <a:ext cx="1082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sz="1000" dirty="0" smtClean="0">
                <a:latin typeface="Calibri" pitchFamily="34" charset="0"/>
                <a:ea typeface="標楷體" pitchFamily="65" charset="-120"/>
              </a:rPr>
              <a:t>單位：新臺幣元</a:t>
            </a:r>
            <a:endParaRPr lang="zh-TW" altLang="en-US" sz="1000" dirty="0">
              <a:latin typeface="Calibri" pitchFamily="34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297</Words>
  <Application>Microsoft Office PowerPoint</Application>
  <PresentationFormat>A4 紙張 (210x297 公釐)</PresentationFormat>
  <Paragraphs>51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預設簡報設計</vt:lpstr>
      <vt:lpstr>投影片 1</vt:lpstr>
    </vt:vector>
  </TitlesOfParts>
  <Company>no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1023</dc:creator>
  <cp:lastModifiedBy>Jia-Yi_NCU</cp:lastModifiedBy>
  <cp:revision>20</cp:revision>
  <dcterms:created xsi:type="dcterms:W3CDTF">2004-09-07T08:02:50Z</dcterms:created>
  <dcterms:modified xsi:type="dcterms:W3CDTF">2010-10-20T01:15:14Z</dcterms:modified>
</cp:coreProperties>
</file>