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53" r:id="rId2"/>
    <p:sldId id="358" r:id="rId3"/>
    <p:sldId id="365" r:id="rId4"/>
    <p:sldId id="366" r:id="rId5"/>
    <p:sldId id="367" r:id="rId6"/>
    <p:sldId id="364" r:id="rId7"/>
  </p:sldIdLst>
  <p:sldSz cx="9144000" cy="6858000" type="screen4x3"/>
  <p:notesSz cx="6807200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5F50"/>
    <a:srgbClr val="D579C1"/>
    <a:srgbClr val="C953B0"/>
    <a:srgbClr val="A6348E"/>
    <a:srgbClr val="A87C00"/>
    <a:srgbClr val="D0A800"/>
    <a:srgbClr val="5E7E3E"/>
    <a:srgbClr val="A66C0E"/>
    <a:srgbClr val="397D7B"/>
    <a:srgbClr val="4052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佈景主題樣式 1 - 輔色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佈景主題樣式 1 - 輔色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佈景主題樣式 1 - 輔色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38B1855-1B75-4FBE-930C-398BA8C253C6}" styleName="佈景主題樣式 2 - 輔色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佈景主題樣式 2 - 輔色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深色樣式 1 - 輔色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深色樣式 1 - 輔色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深色樣式 1 - 輔色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中等深淺樣式 1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93D81CF-94F2-401A-BA57-92F5A7B2D0C5}" styleName="中等深淺樣式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中等深淺樣式 1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505E3EF-67EA-436B-97B2-0124C06EBD24}" styleName="中等深淺樣式 4 - 輔色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中等深淺樣式 4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中等深淺樣式 4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28" autoAdjust="0"/>
  </p:normalViewPr>
  <p:slideViewPr>
    <p:cSldViewPr>
      <p:cViewPr>
        <p:scale>
          <a:sx n="91" d="100"/>
          <a:sy n="91" d="100"/>
        </p:scale>
        <p:origin x="-1210" y="23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6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43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50193" cy="496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5487" y="1"/>
            <a:ext cx="2950193" cy="496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968"/>
            <a:ext cx="2950193" cy="496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5487" y="9440968"/>
            <a:ext cx="2950193" cy="496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878E695-D3E6-4DAE-BC1A-4E317DBB535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624966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50193" cy="4966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5487" y="1"/>
            <a:ext cx="2950193" cy="4966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218269-ACA6-4E33-B81C-41516B4B930A}" type="datetimeFigureOut">
              <a:rPr lang="zh-TW" altLang="en-US" smtClean="0"/>
              <a:pPr/>
              <a:t>2015/12/17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112" y="4720483"/>
            <a:ext cx="5446977" cy="44730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40968"/>
            <a:ext cx="2950193" cy="4966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5487" y="9440968"/>
            <a:ext cx="2950193" cy="4966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0E31B1-B975-4929-B7E6-1EC2CF81844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9405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E31B1-B975-4929-B7E6-1EC2CF818449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8727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 bwMode="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9" name="Rectangle 17"/>
          <p:cNvSpPr>
            <a:spLocks noChangeArrowheads="1"/>
          </p:cNvSpPr>
          <p:nvPr/>
        </p:nvSpPr>
        <p:spPr bwMode="gray">
          <a:xfrm>
            <a:off x="0" y="2971800"/>
            <a:ext cx="9144000" cy="9144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tint val="12549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1905000" y="5410200"/>
            <a:ext cx="5181600" cy="533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600"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  <a:endParaRPr lang="en-US" altLang="zh-TW" noProof="0" smtClean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3810000" y="6477000"/>
            <a:ext cx="2133600" cy="24447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/>
                </a:solidFill>
                <a:latin typeface="Arial" charset="0"/>
              </a:defRPr>
            </a:lvl1pPr>
          </a:lstStyle>
          <a:p>
            <a:endParaRPr lang="en-US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28600" y="6477000"/>
            <a:ext cx="2895600" cy="244475"/>
          </a:xfrm>
        </p:spPr>
        <p:txBody>
          <a:bodyPr/>
          <a:lstStyle>
            <a:lvl1pPr algn="ctr">
              <a:defRPr sz="1200">
                <a:latin typeface="Arial" charset="0"/>
              </a:defRPr>
            </a:lvl1pPr>
          </a:lstStyle>
          <a:p>
            <a:endParaRPr lang="en-US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</p:spPr>
        <p:txBody>
          <a:bodyPr/>
          <a:lstStyle>
            <a:lvl1pPr>
              <a:defRPr sz="1200" b="0">
                <a:solidFill>
                  <a:schemeClr val="bg1"/>
                </a:solidFill>
                <a:latin typeface="Arial" charset="0"/>
              </a:defRPr>
            </a:lvl1pPr>
          </a:lstStyle>
          <a:p>
            <a:fld id="{44DFA602-70B9-4927-871C-B3A71B103E4C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381000" y="319088"/>
            <a:ext cx="1371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TW" sz="2800" b="1">
                <a:latin typeface="Verdana" pitchFamily="34" charset="0"/>
                <a:ea typeface="新細明體" charset="-120"/>
              </a:rPr>
              <a:t>LOGO</a:t>
            </a:r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gray">
          <a:xfrm>
            <a:off x="0" y="2895600"/>
            <a:ext cx="8229600" cy="914400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46275"/>
                  <a:invGamma/>
                  <a:alpha val="0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0"/>
            <a:ext cx="7924800" cy="685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  <a:endParaRPr lang="en-US" altLang="zh-TW" noProof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77265A-EE98-463B-AAB0-84C3A564091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80534983"/>
      </p:ext>
    </p:extLst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547688"/>
            <a:ext cx="2057400" cy="588327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547688"/>
            <a:ext cx="6019800" cy="588327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311CF4-35B8-4132-8A7F-B386D0B66B2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90225401"/>
      </p:ext>
    </p:extLst>
  </p:cSld>
  <p:clrMapOvr>
    <a:masterClrMapping/>
  </p:clrMapOvr>
  <p:transition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547688"/>
            <a:ext cx="7391400" cy="56356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338263"/>
            <a:ext cx="8229600" cy="5092700"/>
          </a:xfrm>
        </p:spPr>
        <p:txBody>
          <a:bodyPr/>
          <a:lstStyle/>
          <a:p>
            <a:r>
              <a:rPr lang="zh-TW" altLang="en-US" smtClean="0"/>
              <a:t>按一下圖示以新增表格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3505200" y="6553200"/>
            <a:ext cx="2133600" cy="254000"/>
          </a:xfrm>
        </p:spPr>
        <p:txBody>
          <a:bodyPr/>
          <a:lstStyle>
            <a:lvl1pPr>
              <a:defRPr/>
            </a:lvl1pPr>
          </a:lstStyle>
          <a:p>
            <a:fld id="{200386D1-58D2-4342-9733-AD8893CBB6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40514801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7966317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6E3278-E669-4DD9-96E7-D822BF65587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61038535"/>
      </p:ext>
    </p:extLst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338263"/>
            <a:ext cx="4038600" cy="5092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338263"/>
            <a:ext cx="4038600" cy="5092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B70117-6192-4269-876C-7F0CEABE32D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20364832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8AD933-A52E-4465-8563-D2FB3CDBC34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03471899"/>
      </p:ext>
    </p:extLst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7085D6-7643-4C6D-83F2-6A23270DB84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17662583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085150-9F7E-4A19-B98B-FBAEBFB85FE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45407972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DC468A-30FD-41B9-BF5C-EC2FD8C8B13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344642"/>
      </p:ext>
    </p:extLst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624526-4956-401B-83C7-BF16CBEAA0B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80937048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0" y="533400"/>
            <a:ext cx="9144000" cy="68580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tint val="12549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gray">
          <a:xfrm>
            <a:off x="0" y="457200"/>
            <a:ext cx="8229600" cy="685800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46275"/>
                  <a:invGamma/>
                  <a:alpha val="0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38263"/>
            <a:ext cx="8229600" cy="509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altLang="zh-TW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530975"/>
            <a:ext cx="28956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  <a:ea typeface="新細明體" charset="-120"/>
              </a:defRPr>
            </a:lvl1pPr>
          </a:lstStyle>
          <a:p>
            <a:r>
              <a:rPr lang="en-US" altLang="zh-TW"/>
              <a:t>Company Logo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05200" y="6553200"/>
            <a:ext cx="2133600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>
                <a:latin typeface="+mn-lt"/>
                <a:ea typeface="新細明體" charset="-120"/>
              </a:defRPr>
            </a:lvl1pPr>
          </a:lstStyle>
          <a:p>
            <a:fld id="{8BC52C05-7518-44A9-BE4C-72C053D2402F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838200" y="547688"/>
            <a:ext cx="7391400" cy="563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  <a:endParaRPr lang="en-US" altLang="zh-TW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wipe dir="d"/>
  </p:transition>
  <p:hf sldNum="0"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  <a:cs typeface="Arial" charset="0"/>
              </a:rPr>
              <a:t>本校兼任助理進用流程</a:t>
            </a:r>
            <a:endParaRPr lang="en-US" altLang="zh-CN" dirty="0" smtClean="0">
              <a:ea typeface="宋体" pitchFamily="2" charset="-122"/>
            </a:endParaRPr>
          </a:p>
        </p:txBody>
      </p:sp>
      <p:sp>
        <p:nvSpPr>
          <p:cNvPr id="265221" name="AutoShape 27"/>
          <p:cNvSpPr>
            <a:spLocks noChangeArrowheads="1"/>
          </p:cNvSpPr>
          <p:nvPr/>
        </p:nvSpPr>
        <p:spPr bwMode="ltGray">
          <a:xfrm>
            <a:off x="1125049" y="1431924"/>
            <a:ext cx="4016115" cy="488261"/>
          </a:xfrm>
          <a:prstGeom prst="bevel">
            <a:avLst>
              <a:gd name="adj" fmla="val 12639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5223" name="AutoShape 29"/>
          <p:cNvSpPr>
            <a:spLocks noChangeArrowheads="1"/>
          </p:cNvSpPr>
          <p:nvPr/>
        </p:nvSpPr>
        <p:spPr bwMode="ltGray">
          <a:xfrm>
            <a:off x="1115616" y="2812866"/>
            <a:ext cx="4392488" cy="578244"/>
          </a:xfrm>
          <a:prstGeom prst="bevel">
            <a:avLst>
              <a:gd name="adj" fmla="val 10407"/>
            </a:avLst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zh-TW" altLang="en-US" sz="32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兼任助理僱用</a:t>
            </a:r>
            <a:r>
              <a:rPr lang="en-US" altLang="zh-TW" sz="32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/</a:t>
            </a:r>
            <a:r>
              <a:rPr lang="zh-TW" altLang="en-US" sz="32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學習請核</a:t>
            </a:r>
            <a:endParaRPr lang="en-US" altLang="zh-CN" sz="3200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grpSp>
        <p:nvGrpSpPr>
          <p:cNvPr id="79" name="群組 78"/>
          <p:cNvGrpSpPr/>
          <p:nvPr/>
        </p:nvGrpSpPr>
        <p:grpSpPr>
          <a:xfrm>
            <a:off x="1142406" y="4237273"/>
            <a:ext cx="3357586" cy="584775"/>
            <a:chOff x="1092861" y="5429263"/>
            <a:chExt cx="4016116" cy="584775"/>
          </a:xfrm>
        </p:grpSpPr>
        <p:sp>
          <p:nvSpPr>
            <p:cNvPr id="265224" name="AutoShape 30"/>
            <p:cNvSpPr>
              <a:spLocks noChangeArrowheads="1"/>
            </p:cNvSpPr>
            <p:nvPr/>
          </p:nvSpPr>
          <p:spPr bwMode="ltGray">
            <a:xfrm>
              <a:off x="1092861" y="5477769"/>
              <a:ext cx="4016116" cy="488260"/>
            </a:xfrm>
            <a:prstGeom prst="bevel">
              <a:avLst>
                <a:gd name="adj" fmla="val 12639"/>
              </a:avLst>
            </a:prstGeom>
            <a:solidFill>
              <a:srgbClr val="A6348E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5231" name="Rectangle 37"/>
            <p:cNvSpPr>
              <a:spLocks noChangeArrowheads="1"/>
            </p:cNvSpPr>
            <p:nvPr/>
          </p:nvSpPr>
          <p:spPr bwMode="auto">
            <a:xfrm>
              <a:off x="1179179" y="5429263"/>
              <a:ext cx="3907040" cy="5847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zh-TW" altLang="en-US" sz="3200" b="1" dirty="0" smtClean="0">
                  <a:solidFill>
                    <a:schemeClr val="bg1"/>
                  </a:solidFill>
                  <a:latin typeface="微軟正黑體" pitchFamily="34" charset="-120"/>
                  <a:ea typeface="微軟正黑體" pitchFamily="34" charset="-120"/>
                </a:rPr>
                <a:t>異動申請</a:t>
              </a:r>
              <a:endParaRPr lang="en-US" altLang="zh-CN" sz="32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sp>
        <p:nvSpPr>
          <p:cNvPr id="265232" name="Rectangle 38"/>
          <p:cNvSpPr>
            <a:spLocks noChangeArrowheads="1"/>
          </p:cNvSpPr>
          <p:nvPr/>
        </p:nvSpPr>
        <p:spPr bwMode="auto">
          <a:xfrm>
            <a:off x="1475656" y="1412776"/>
            <a:ext cx="3744875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zh-TW" altLang="en-US" sz="3200" b="1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變更經分表系統</a:t>
            </a:r>
            <a:endParaRPr lang="en-US" altLang="zh-CN" sz="3200" b="1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65233" name="Rectangle 39"/>
          <p:cNvSpPr>
            <a:spLocks noChangeArrowheads="1"/>
          </p:cNvSpPr>
          <p:nvPr/>
        </p:nvSpPr>
        <p:spPr bwMode="auto">
          <a:xfrm>
            <a:off x="1115616" y="3388930"/>
            <a:ext cx="3932204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altLang="zh-CN" sz="2000" dirty="0" smtClean="0">
                <a:solidFill>
                  <a:srgbClr val="1C1C1C"/>
                </a:solidFill>
                <a:latin typeface="微軟正黑體" pitchFamily="34" charset="-120"/>
                <a:ea typeface="微軟正黑體" pitchFamily="34" charset="-120"/>
              </a:rPr>
              <a:t> - </a:t>
            </a:r>
            <a:r>
              <a:rPr lang="en-US" altLang="zh-TW" sz="2000" dirty="0" smtClean="0"/>
              <a:t>PORTAL/</a:t>
            </a:r>
            <a:r>
              <a:rPr lang="zh-TW" altLang="en-US" sz="2000" dirty="0" smtClean="0">
                <a:solidFill>
                  <a:srgbClr val="1C1C1C"/>
                </a:solidFill>
                <a:latin typeface="微軟正黑體" pitchFamily="34" charset="-120"/>
                <a:ea typeface="微軟正黑體" pitchFamily="34" charset="-120"/>
              </a:rPr>
              <a:t>人事系統</a:t>
            </a:r>
            <a:endParaRPr lang="en-US" altLang="zh-TW" sz="2000" dirty="0" smtClean="0">
              <a:solidFill>
                <a:srgbClr val="1C1C1C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grpSp>
        <p:nvGrpSpPr>
          <p:cNvPr id="83" name="群組 82"/>
          <p:cNvGrpSpPr/>
          <p:nvPr/>
        </p:nvGrpSpPr>
        <p:grpSpPr>
          <a:xfrm>
            <a:off x="1170906" y="4737340"/>
            <a:ext cx="6929486" cy="753676"/>
            <a:chOff x="2000232" y="4643446"/>
            <a:chExt cx="6929486" cy="753676"/>
          </a:xfrm>
        </p:grpSpPr>
        <p:sp>
          <p:nvSpPr>
            <p:cNvPr id="24" name="Rectangle 38"/>
            <p:cNvSpPr>
              <a:spLocks noChangeArrowheads="1"/>
            </p:cNvSpPr>
            <p:nvPr/>
          </p:nvSpPr>
          <p:spPr bwMode="auto">
            <a:xfrm>
              <a:off x="2000232" y="4643446"/>
              <a:ext cx="6143668" cy="4001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hangingPunct="0"/>
              <a:endParaRPr lang="en-US" altLang="zh-CN" sz="2000" dirty="0">
                <a:latin typeface="微軟正黑體" pitchFamily="34" charset="-120"/>
                <a:ea typeface="微軟正黑體" pitchFamily="34" charset="-120"/>
              </a:endParaRPr>
            </a:p>
          </p:txBody>
        </p:sp>
        <p:sp>
          <p:nvSpPr>
            <p:cNvPr id="25" name="矩形 24"/>
            <p:cNvSpPr/>
            <p:nvPr/>
          </p:nvSpPr>
          <p:spPr>
            <a:xfrm>
              <a:off x="2000232" y="4714884"/>
              <a:ext cx="4000528" cy="68223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0" hangingPunct="0">
                <a:lnSpc>
                  <a:spcPts val="2000"/>
                </a:lnSpc>
                <a:spcBef>
                  <a:spcPts val="0"/>
                </a:spcBef>
                <a:spcAft>
                  <a:spcPts val="600"/>
                </a:spcAft>
              </a:pPr>
              <a:r>
                <a:rPr lang="en-US" altLang="zh-CN" dirty="0" smtClean="0">
                  <a:solidFill>
                    <a:srgbClr val="1C1C1C"/>
                  </a:solidFill>
                  <a:latin typeface="微軟正黑體" pitchFamily="34" charset="-120"/>
                  <a:ea typeface="微軟正黑體" pitchFamily="34" charset="-120"/>
                </a:rPr>
                <a:t> - </a:t>
              </a:r>
              <a:r>
                <a:rPr lang="zh-TW" altLang="en-US" dirty="0" smtClean="0">
                  <a:solidFill>
                    <a:srgbClr val="1C1C1C"/>
                  </a:solidFill>
                  <a:latin typeface="微軟正黑體" pitchFamily="34" charset="-120"/>
                  <a:ea typeface="微軟正黑體" pitchFamily="34" charset="-120"/>
                </a:rPr>
                <a:t>本校兼任助理</a:t>
              </a:r>
              <a:r>
                <a:rPr lang="en-US" altLang="zh-TW" dirty="0" smtClean="0">
                  <a:solidFill>
                    <a:srgbClr val="1C1C1C"/>
                  </a:solidFill>
                  <a:latin typeface="微軟正黑體" pitchFamily="34" charset="-120"/>
                  <a:ea typeface="微軟正黑體" pitchFamily="34" charset="-120"/>
                </a:rPr>
                <a:t>(</a:t>
              </a:r>
              <a:r>
                <a:rPr lang="zh-TW" altLang="en-US" dirty="0" smtClean="0">
                  <a:solidFill>
                    <a:srgbClr val="1C1C1C"/>
                  </a:solidFill>
                  <a:latin typeface="微軟正黑體" pitchFamily="34" charset="-120"/>
                  <a:ea typeface="微軟正黑體" pitchFamily="34" charset="-120"/>
                </a:rPr>
                <a:t>學習型</a:t>
              </a:r>
              <a:r>
                <a:rPr lang="en-US" altLang="zh-TW" dirty="0" smtClean="0">
                  <a:solidFill>
                    <a:srgbClr val="1C1C1C"/>
                  </a:solidFill>
                  <a:latin typeface="微軟正黑體" pitchFamily="34" charset="-120"/>
                  <a:ea typeface="微軟正黑體" pitchFamily="34" charset="-120"/>
                </a:rPr>
                <a:t>)</a:t>
              </a:r>
              <a:r>
                <a:rPr lang="zh-TW" altLang="en-US" dirty="0" smtClean="0">
                  <a:solidFill>
                    <a:srgbClr val="1C1C1C"/>
                  </a:solidFill>
                  <a:latin typeface="微軟正黑體" pitchFamily="34" charset="-120"/>
                  <a:ea typeface="微軟正黑體" pitchFamily="34" charset="-120"/>
                </a:rPr>
                <a:t>異動申請表</a:t>
              </a:r>
              <a:endParaRPr lang="en-US" altLang="zh-CN" dirty="0" smtClean="0">
                <a:solidFill>
                  <a:srgbClr val="1C1C1C"/>
                </a:solidFill>
                <a:latin typeface="微軟正黑體" pitchFamily="34" charset="-120"/>
                <a:ea typeface="微軟正黑體" pitchFamily="34" charset="-120"/>
              </a:endParaRPr>
            </a:p>
            <a:p>
              <a:pPr eaLnBrk="0" hangingPunct="0">
                <a:lnSpc>
                  <a:spcPts val="2000"/>
                </a:lnSpc>
                <a:spcBef>
                  <a:spcPts val="0"/>
                </a:spcBef>
                <a:spcAft>
                  <a:spcPts val="600"/>
                </a:spcAft>
              </a:pPr>
              <a:r>
                <a:rPr lang="en-US" altLang="zh-CN" dirty="0" smtClean="0">
                  <a:solidFill>
                    <a:srgbClr val="1C1C1C"/>
                  </a:solidFill>
                  <a:latin typeface="微軟正黑體" pitchFamily="34" charset="-120"/>
                  <a:ea typeface="微軟正黑體" pitchFamily="34" charset="-120"/>
                </a:rPr>
                <a:t> - </a:t>
              </a:r>
              <a:r>
                <a:rPr lang="zh-TW" altLang="en-US" dirty="0" smtClean="0">
                  <a:solidFill>
                    <a:srgbClr val="1C1C1C"/>
                  </a:solidFill>
                  <a:latin typeface="微軟正黑體" pitchFamily="34" charset="-120"/>
                  <a:ea typeface="微軟正黑體" pitchFamily="34" charset="-120"/>
                </a:rPr>
                <a:t>本校兼任助理</a:t>
              </a:r>
              <a:r>
                <a:rPr lang="en-US" altLang="zh-TW" dirty="0" smtClean="0">
                  <a:solidFill>
                    <a:srgbClr val="1C1C1C"/>
                  </a:solidFill>
                  <a:latin typeface="微軟正黑體" pitchFamily="34" charset="-120"/>
                  <a:ea typeface="微軟正黑體" pitchFamily="34" charset="-120"/>
                </a:rPr>
                <a:t>(</a:t>
              </a:r>
              <a:r>
                <a:rPr lang="zh-TW" altLang="en-US" dirty="0" smtClean="0">
                  <a:solidFill>
                    <a:srgbClr val="1C1C1C"/>
                  </a:solidFill>
                  <a:latin typeface="微軟正黑體" pitchFamily="34" charset="-120"/>
                  <a:ea typeface="微軟正黑體" pitchFamily="34" charset="-120"/>
                </a:rPr>
                <a:t>勞僱型</a:t>
              </a:r>
              <a:r>
                <a:rPr lang="en-US" altLang="zh-TW" dirty="0" smtClean="0">
                  <a:solidFill>
                    <a:srgbClr val="1C1C1C"/>
                  </a:solidFill>
                  <a:latin typeface="微軟正黑體" pitchFamily="34" charset="-120"/>
                  <a:ea typeface="微軟正黑體" pitchFamily="34" charset="-120"/>
                </a:rPr>
                <a:t>)</a:t>
              </a:r>
              <a:r>
                <a:rPr lang="zh-TW" altLang="en-US" dirty="0" smtClean="0">
                  <a:solidFill>
                    <a:srgbClr val="1C1C1C"/>
                  </a:solidFill>
                  <a:latin typeface="微軟正黑體" pitchFamily="34" charset="-120"/>
                  <a:ea typeface="微軟正黑體" pitchFamily="34" charset="-120"/>
                </a:rPr>
                <a:t>異動申請表</a:t>
              </a:r>
              <a:endParaRPr lang="en-US" altLang="zh-CN" dirty="0">
                <a:solidFill>
                  <a:srgbClr val="1C1C1C"/>
                </a:solidFill>
                <a:latin typeface="微軟正黑體" pitchFamily="34" charset="-120"/>
                <a:ea typeface="微軟正黑體" pitchFamily="34" charset="-120"/>
              </a:endParaRPr>
            </a:p>
          </p:txBody>
        </p:sp>
        <p:grpSp>
          <p:nvGrpSpPr>
            <p:cNvPr id="35" name="Group 4"/>
            <p:cNvGrpSpPr>
              <a:grpSpLocks/>
            </p:cNvGrpSpPr>
            <p:nvPr/>
          </p:nvGrpSpPr>
          <p:grpSpPr bwMode="auto">
            <a:xfrm>
              <a:off x="5643570" y="4786322"/>
              <a:ext cx="3286148" cy="500066"/>
              <a:chOff x="1296" y="1224"/>
              <a:chExt cx="3222" cy="288"/>
            </a:xfrm>
          </p:grpSpPr>
          <p:sp>
            <p:nvSpPr>
              <p:cNvPr id="36" name="Oval 5"/>
              <p:cNvSpPr>
                <a:spLocks noChangeArrowheads="1"/>
              </p:cNvSpPr>
              <p:nvPr/>
            </p:nvSpPr>
            <p:spPr bwMode="gray">
              <a:xfrm>
                <a:off x="1296" y="1290"/>
                <a:ext cx="210" cy="140"/>
              </a:xfrm>
              <a:prstGeom prst="ellipse">
                <a:avLst/>
              </a:prstGeom>
              <a:gradFill rotWithShape="1">
                <a:gsLst>
                  <a:gs pos="0">
                    <a:srgbClr val="E96E29"/>
                  </a:gs>
                  <a:gs pos="100000">
                    <a:srgbClr val="E96E29">
                      <a:gamma/>
                      <a:shade val="66667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19050">
                <a:solidFill>
                  <a:schemeClr val="bg1"/>
                </a:solidFill>
                <a:round/>
                <a:headEnd/>
                <a:tailEnd/>
              </a:ln>
              <a:effectLst>
                <a:outerShdw dist="107763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grpSp>
            <p:nvGrpSpPr>
              <p:cNvPr id="37" name="Group 6"/>
              <p:cNvGrpSpPr>
                <a:grpSpLocks/>
              </p:cNvGrpSpPr>
              <p:nvPr/>
            </p:nvGrpSpPr>
            <p:grpSpPr bwMode="auto">
              <a:xfrm>
                <a:off x="1440" y="1224"/>
                <a:ext cx="3078" cy="288"/>
                <a:chOff x="1536" y="1470"/>
                <a:chExt cx="3078" cy="288"/>
              </a:xfrm>
            </p:grpSpPr>
            <p:sp>
              <p:nvSpPr>
                <p:cNvPr id="38" name="Line 7"/>
                <p:cNvSpPr>
                  <a:spLocks noChangeShapeType="1"/>
                </p:cNvSpPr>
                <p:nvPr/>
              </p:nvSpPr>
              <p:spPr bwMode="gray">
                <a:xfrm flipV="1">
                  <a:off x="1536" y="1603"/>
                  <a:ext cx="218" cy="5"/>
                </a:xfrm>
                <a:prstGeom prst="line">
                  <a:avLst/>
                </a:prstGeom>
                <a:noFill/>
                <a:ln w="12700" cap="rnd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+mn-ea"/>
                  </a:endParaRPr>
                </a:p>
              </p:txBody>
            </p:sp>
            <p:sp>
              <p:nvSpPr>
                <p:cNvPr id="39" name="AutoShape 8"/>
                <p:cNvSpPr>
                  <a:spLocks noChangeArrowheads="1"/>
                </p:cNvSpPr>
                <p:nvPr/>
              </p:nvSpPr>
              <p:spPr bwMode="gray">
                <a:xfrm>
                  <a:off x="1686" y="1470"/>
                  <a:ext cx="2928" cy="28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/>
                </a:solidFill>
                <a:ln w="9525" cap="rnd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>
                  <a:outerShdw dist="107763" dir="2700000" algn="ctr" rotWithShape="0">
                    <a:schemeClr val="bg2">
                      <a:alpha val="50000"/>
                    </a:schemeClr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zh-CN" altLang="en-US"/>
                </a:p>
              </p:txBody>
            </p:sp>
          </p:grpSp>
        </p:grpSp>
        <p:sp>
          <p:nvSpPr>
            <p:cNvPr id="40" name="Rectangle 29"/>
            <p:cNvSpPr>
              <a:spLocks noChangeArrowheads="1"/>
            </p:cNvSpPr>
            <p:nvPr/>
          </p:nvSpPr>
          <p:spPr bwMode="gray">
            <a:xfrm>
              <a:off x="5929322" y="4857760"/>
              <a:ext cx="300039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zh-TW" altLang="en-US" dirty="0" smtClean="0">
                  <a:latin typeface="微軟正黑體" pitchFamily="34" charset="-120"/>
                  <a:ea typeface="微軟正黑體" pitchFamily="34" charset="-120"/>
                </a:rPr>
                <a:t>紙本作業</a:t>
              </a:r>
              <a:r>
                <a:rPr lang="en-US" altLang="zh-TW" dirty="0" smtClean="0">
                  <a:latin typeface="微軟正黑體" pitchFamily="34" charset="-120"/>
                  <a:ea typeface="微軟正黑體" pitchFamily="34" charset="-120"/>
                </a:rPr>
                <a:t>(</a:t>
              </a:r>
              <a:r>
                <a:rPr lang="zh-TW" altLang="en-US" dirty="0" smtClean="0">
                  <a:latin typeface="微軟正黑體" pitchFamily="34" charset="-120"/>
                  <a:ea typeface="微軟正黑體" pitchFamily="34" charset="-120"/>
                </a:rPr>
                <a:t>人事室網頁下載</a:t>
              </a:r>
              <a:r>
                <a:rPr lang="en-US" altLang="zh-TW" dirty="0" smtClean="0">
                  <a:latin typeface="微軟正黑體" pitchFamily="34" charset="-120"/>
                  <a:ea typeface="微軟正黑體" pitchFamily="34" charset="-120"/>
                </a:rPr>
                <a:t>)</a:t>
              </a:r>
              <a:endParaRPr lang="en-US" altLang="zh-CN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sp>
        <p:nvSpPr>
          <p:cNvPr id="42" name="Rectangle 38"/>
          <p:cNvSpPr>
            <a:spLocks noChangeArrowheads="1"/>
          </p:cNvSpPr>
          <p:nvPr/>
        </p:nvSpPr>
        <p:spPr bwMode="auto">
          <a:xfrm>
            <a:off x="1043607" y="5949280"/>
            <a:ext cx="6426459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altLang="zh-CN" sz="1600" dirty="0" smtClean="0">
                <a:solidFill>
                  <a:srgbClr val="1C1C1C"/>
                </a:solidFill>
                <a:latin typeface="微軟正黑體" pitchFamily="34" charset="-120"/>
                <a:ea typeface="微軟正黑體" pitchFamily="34" charset="-120"/>
              </a:rPr>
              <a:t>-</a:t>
            </a:r>
            <a:r>
              <a:rPr lang="zh-TW" altLang="en-US" sz="1600" dirty="0" smtClean="0">
                <a:solidFill>
                  <a:srgbClr val="1C1C1C"/>
                </a:solidFill>
                <a:latin typeface="微軟正黑體" pitchFamily="34" charset="-120"/>
                <a:ea typeface="微軟正黑體" pitchFamily="34" charset="-120"/>
              </a:rPr>
              <a:t>每月</a:t>
            </a:r>
            <a:r>
              <a:rPr lang="en-US" altLang="zh-TW" sz="1600" dirty="0" smtClean="0">
                <a:solidFill>
                  <a:srgbClr val="1C1C1C"/>
                </a:solidFill>
                <a:latin typeface="微軟正黑體" pitchFamily="34" charset="-120"/>
                <a:ea typeface="微軟正黑體" pitchFamily="34" charset="-120"/>
              </a:rPr>
              <a:t>1-3</a:t>
            </a:r>
            <a:r>
              <a:rPr lang="zh-TW" altLang="en-US" sz="1600" dirty="0" smtClean="0">
                <a:solidFill>
                  <a:srgbClr val="1C1C1C"/>
                </a:solidFill>
                <a:latin typeface="微軟正黑體" pitchFamily="34" charset="-120"/>
                <a:ea typeface="微軟正黑體" pitchFamily="34" charset="-120"/>
              </a:rPr>
              <a:t>日</a:t>
            </a:r>
            <a:r>
              <a:rPr lang="en-US" altLang="zh-TW" sz="1600" dirty="0" smtClean="0">
                <a:solidFill>
                  <a:srgbClr val="1C1C1C"/>
                </a:solidFill>
                <a:latin typeface="微軟正黑體" pitchFamily="34" charset="-120"/>
                <a:ea typeface="微軟正黑體" pitchFamily="34" charset="-120"/>
              </a:rPr>
              <a:t>/</a:t>
            </a:r>
            <a:r>
              <a:rPr lang="zh-TW" altLang="en-US" sz="1600" dirty="0" smtClean="0">
                <a:latin typeface="微軟正黑體" pitchFamily="34" charset="-120"/>
                <a:ea typeface="微軟正黑體" pitchFamily="34" charset="-120"/>
                <a:cs typeface="Arial" charset="0"/>
              </a:rPr>
              <a:t>用人</a:t>
            </a:r>
            <a:r>
              <a:rPr lang="zh-TW" altLang="en-US" sz="1600" dirty="0">
                <a:latin typeface="微軟正黑體" pitchFamily="34" charset="-120"/>
                <a:ea typeface="微軟正黑體" pitchFamily="34" charset="-120"/>
                <a:cs typeface="Arial" charset="0"/>
              </a:rPr>
              <a:t>單位</a:t>
            </a:r>
            <a:r>
              <a:rPr lang="en-US" altLang="zh-TW" sz="1600" dirty="0">
                <a:latin typeface="微軟正黑體" pitchFamily="34" charset="-120"/>
                <a:ea typeface="微軟正黑體" pitchFamily="34" charset="-120"/>
                <a:cs typeface="Arial" charset="0"/>
              </a:rPr>
              <a:t>/</a:t>
            </a:r>
            <a:r>
              <a:rPr lang="zh-TW" altLang="en-US" sz="1600" dirty="0">
                <a:latin typeface="微軟正黑體" pitchFamily="34" charset="-120"/>
                <a:ea typeface="微軟正黑體" pitchFamily="34" charset="-120"/>
                <a:cs typeface="Arial" charset="0"/>
              </a:rPr>
              <a:t>計畫主持人至人事系統</a:t>
            </a:r>
            <a:r>
              <a:rPr lang="en-US" altLang="zh-TW" sz="1600" dirty="0">
                <a:latin typeface="微軟正黑體" pitchFamily="34" charset="-120"/>
                <a:ea typeface="微軟正黑體" pitchFamily="34" charset="-120"/>
                <a:cs typeface="Arial" charset="0"/>
              </a:rPr>
              <a:t>/ 【</a:t>
            </a:r>
            <a:r>
              <a:rPr lang="zh-TW" altLang="en-US" sz="1600" dirty="0">
                <a:latin typeface="微軟正黑體" pitchFamily="34" charset="-120"/>
                <a:ea typeface="微軟正黑體" pitchFamily="34" charset="-120"/>
                <a:cs typeface="Arial" charset="0"/>
              </a:rPr>
              <a:t>人員僱用區</a:t>
            </a:r>
            <a:r>
              <a:rPr lang="en-US" altLang="zh-TW" sz="1600" dirty="0">
                <a:latin typeface="微軟正黑體" pitchFamily="34" charset="-120"/>
                <a:ea typeface="微軟正黑體" pitchFamily="34" charset="-120"/>
                <a:cs typeface="Arial" charset="0"/>
              </a:rPr>
              <a:t>】/ </a:t>
            </a:r>
            <a:endParaRPr lang="en-US" altLang="zh-TW" sz="1600" dirty="0" smtClean="0">
              <a:latin typeface="微軟正黑體" pitchFamily="34" charset="-120"/>
              <a:ea typeface="微軟正黑體" pitchFamily="34" charset="-120"/>
              <a:cs typeface="Arial" charset="0"/>
            </a:endParaRPr>
          </a:p>
          <a:p>
            <a:pPr eaLnBrk="0" hangingPunct="0"/>
            <a:r>
              <a:rPr lang="en-US" altLang="zh-TW" sz="1600" dirty="0" smtClean="0">
                <a:latin typeface="微軟正黑體" pitchFamily="34" charset="-120"/>
                <a:ea typeface="微軟正黑體" pitchFamily="34" charset="-120"/>
                <a:cs typeface="Arial" charset="0"/>
              </a:rPr>
              <a:t>【</a:t>
            </a:r>
            <a:r>
              <a:rPr lang="zh-TW" altLang="en-US" sz="1600" dirty="0">
                <a:latin typeface="微軟正黑體" pitchFamily="34" charset="-120"/>
                <a:ea typeface="微軟正黑體" pitchFamily="34" charset="-120"/>
                <a:cs typeface="Arial" charset="0"/>
              </a:rPr>
              <a:t>每月實際工時核定</a:t>
            </a:r>
            <a:r>
              <a:rPr lang="en-US" altLang="zh-TW" sz="1600" dirty="0">
                <a:latin typeface="微軟正黑體" pitchFamily="34" charset="-120"/>
                <a:ea typeface="微軟正黑體" pitchFamily="34" charset="-120"/>
                <a:cs typeface="Arial" charset="0"/>
              </a:rPr>
              <a:t>】</a:t>
            </a:r>
            <a:r>
              <a:rPr lang="zh-TW" altLang="en-US" sz="1600" dirty="0">
                <a:latin typeface="微軟正黑體" pitchFamily="34" charset="-120"/>
                <a:ea typeface="微軟正黑體" pitchFamily="34" charset="-120"/>
                <a:cs typeface="Arial" charset="0"/>
              </a:rPr>
              <a:t>進行上個月實際工時</a:t>
            </a:r>
            <a:r>
              <a:rPr lang="zh-TW" altLang="en-US" sz="1600" dirty="0" smtClean="0">
                <a:latin typeface="微軟正黑體" pitchFamily="34" charset="-120"/>
                <a:ea typeface="微軟正黑體" pitchFamily="34" charset="-120"/>
                <a:cs typeface="Arial" charset="0"/>
              </a:rPr>
              <a:t>核定</a:t>
            </a:r>
            <a:endParaRPr lang="en-US" altLang="zh-TW" sz="1600" dirty="0" smtClean="0">
              <a:latin typeface="微軟正黑體" pitchFamily="34" charset="-120"/>
              <a:ea typeface="微軟正黑體" pitchFamily="34" charset="-120"/>
              <a:cs typeface="Arial" charset="0"/>
            </a:endParaRPr>
          </a:p>
          <a:p>
            <a:pPr eaLnBrk="0" hangingPunct="0"/>
            <a:r>
              <a:rPr lang="zh-TW" altLang="en-US" sz="1600" dirty="0">
                <a:solidFill>
                  <a:srgbClr val="1C1C1C"/>
                </a:solidFill>
                <a:latin typeface="微軟正黑體" pitchFamily="34" charset="-120"/>
                <a:ea typeface="微軟正黑體" pitchFamily="34" charset="-120"/>
              </a:rPr>
              <a:t>每月</a:t>
            </a:r>
            <a:r>
              <a:rPr lang="en-US" altLang="zh-TW" sz="1600" dirty="0">
                <a:solidFill>
                  <a:srgbClr val="1C1C1C"/>
                </a:solidFill>
                <a:latin typeface="微軟正黑體" pitchFamily="34" charset="-120"/>
                <a:ea typeface="微軟正黑體" pitchFamily="34" charset="-120"/>
              </a:rPr>
              <a:t>6-20</a:t>
            </a:r>
            <a:r>
              <a:rPr lang="zh-TW" altLang="en-US" sz="1600" dirty="0">
                <a:solidFill>
                  <a:srgbClr val="1C1C1C"/>
                </a:solidFill>
                <a:latin typeface="微軟正黑體" pitchFamily="34" charset="-120"/>
                <a:ea typeface="微軟正黑體" pitchFamily="34" charset="-120"/>
              </a:rPr>
              <a:t>日</a:t>
            </a:r>
            <a:r>
              <a:rPr lang="zh-TW" altLang="en-US" sz="1600" dirty="0">
                <a:latin typeface="微軟正黑體" pitchFamily="34" charset="-120"/>
                <a:ea typeface="微軟正黑體" pitchFamily="34" charset="-120"/>
                <a:cs typeface="Arial" charset="0"/>
              </a:rPr>
              <a:t>相關單位審核造冊資料後，送出納組</a:t>
            </a:r>
            <a:r>
              <a:rPr lang="zh-TW" altLang="en-US" sz="1600" dirty="0" smtClean="0">
                <a:latin typeface="微軟正黑體" pitchFamily="34" charset="-120"/>
                <a:ea typeface="微軟正黑體" pitchFamily="34" charset="-120"/>
                <a:cs typeface="Arial" charset="0"/>
              </a:rPr>
              <a:t>撥款</a:t>
            </a:r>
            <a:endParaRPr lang="en-US" altLang="zh-CN" sz="1600" dirty="0">
              <a:solidFill>
                <a:schemeClr val="bg2">
                  <a:lumMod val="10000"/>
                </a:schemeClr>
              </a:solidFill>
              <a:latin typeface="Calibri" pitchFamily="34" charset="0"/>
              <a:ea typeface="宋体" charset="-122"/>
              <a:cs typeface="Arial" charset="0"/>
            </a:endParaRPr>
          </a:p>
        </p:txBody>
      </p:sp>
      <p:cxnSp>
        <p:nvCxnSpPr>
          <p:cNvPr id="73" name="直線接點 72"/>
          <p:cNvCxnSpPr/>
          <p:nvPr/>
        </p:nvCxnSpPr>
        <p:spPr bwMode="auto">
          <a:xfrm>
            <a:off x="0" y="4075484"/>
            <a:ext cx="91440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74" name="Group 4"/>
          <p:cNvGrpSpPr>
            <a:grpSpLocks/>
          </p:cNvGrpSpPr>
          <p:nvPr/>
        </p:nvGrpSpPr>
        <p:grpSpPr bwMode="auto">
          <a:xfrm rot="10800000">
            <a:off x="5220530" y="1413128"/>
            <a:ext cx="3857652" cy="500066"/>
            <a:chOff x="456" y="1600"/>
            <a:chExt cx="3222" cy="288"/>
          </a:xfrm>
        </p:grpSpPr>
        <p:sp>
          <p:nvSpPr>
            <p:cNvPr id="75" name="Oval 5"/>
            <p:cNvSpPr>
              <a:spLocks noChangeArrowheads="1"/>
            </p:cNvSpPr>
            <p:nvPr/>
          </p:nvSpPr>
          <p:spPr bwMode="gray">
            <a:xfrm>
              <a:off x="456" y="1666"/>
              <a:ext cx="210" cy="140"/>
            </a:xfrm>
            <a:prstGeom prst="ellipse">
              <a:avLst/>
            </a:prstGeom>
            <a:gradFill rotWithShape="1">
              <a:gsLst>
                <a:gs pos="0">
                  <a:srgbClr val="E96E29"/>
                </a:gs>
                <a:gs pos="100000">
                  <a:srgbClr val="E96E29">
                    <a:gamma/>
                    <a:shade val="66667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19050">
              <a:solidFill>
                <a:schemeClr val="bg1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zh-CN" altLang="en-US"/>
            </a:p>
          </p:txBody>
        </p:sp>
        <p:grpSp>
          <p:nvGrpSpPr>
            <p:cNvPr id="76" name="Group 6"/>
            <p:cNvGrpSpPr>
              <a:grpSpLocks/>
            </p:cNvGrpSpPr>
            <p:nvPr/>
          </p:nvGrpSpPr>
          <p:grpSpPr bwMode="auto">
            <a:xfrm>
              <a:off x="600" y="1600"/>
              <a:ext cx="3078" cy="288"/>
              <a:chOff x="696" y="1846"/>
              <a:chExt cx="3078" cy="288"/>
            </a:xfrm>
          </p:grpSpPr>
          <p:sp>
            <p:nvSpPr>
              <p:cNvPr id="77" name="Line 7"/>
              <p:cNvSpPr>
                <a:spLocks noChangeShapeType="1"/>
              </p:cNvSpPr>
              <p:nvPr/>
            </p:nvSpPr>
            <p:spPr bwMode="gray">
              <a:xfrm flipV="1">
                <a:off x="696" y="1979"/>
                <a:ext cx="218" cy="5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>
                <a:outerShdw dist="107763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+mn-ea"/>
                </a:endParaRPr>
              </a:p>
            </p:txBody>
          </p:sp>
          <p:sp>
            <p:nvSpPr>
              <p:cNvPr id="78" name="AutoShape 8"/>
              <p:cNvSpPr>
                <a:spLocks noChangeArrowheads="1"/>
              </p:cNvSpPr>
              <p:nvPr/>
            </p:nvSpPr>
            <p:spPr bwMode="gray">
              <a:xfrm rot="10800000">
                <a:off x="846" y="1846"/>
                <a:ext cx="2928" cy="288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>
                <a:outerShdw dist="107763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zh-TW" altLang="en-US" sz="2400" b="1" dirty="0" smtClean="0">
                    <a:latin typeface="微軟正黑體" pitchFamily="34" charset="-120"/>
                    <a:ea typeface="微軟正黑體" pitchFamily="34" charset="-120"/>
                  </a:rPr>
                  <a:t>匡列兼任助理人事費</a:t>
                </a:r>
                <a:endParaRPr lang="zh-CN" altLang="en-US" sz="2400" b="1" dirty="0">
                  <a:latin typeface="微軟正黑體" pitchFamily="34" charset="-120"/>
                  <a:ea typeface="微軟正黑體" pitchFamily="34" charset="-120"/>
                </a:endParaRPr>
              </a:p>
            </p:txBody>
          </p:sp>
        </p:grpSp>
      </p:grpSp>
      <p:grpSp>
        <p:nvGrpSpPr>
          <p:cNvPr id="80" name="群組 79"/>
          <p:cNvGrpSpPr/>
          <p:nvPr/>
        </p:nvGrpSpPr>
        <p:grpSpPr>
          <a:xfrm>
            <a:off x="1204043" y="5543561"/>
            <a:ext cx="2503861" cy="428974"/>
            <a:chOff x="857224" y="5477768"/>
            <a:chExt cx="4021787" cy="488672"/>
          </a:xfrm>
        </p:grpSpPr>
        <p:sp>
          <p:nvSpPr>
            <p:cNvPr id="81" name="AutoShape 30"/>
            <p:cNvSpPr>
              <a:spLocks noChangeArrowheads="1"/>
            </p:cNvSpPr>
            <p:nvPr/>
          </p:nvSpPr>
          <p:spPr bwMode="ltGray">
            <a:xfrm>
              <a:off x="857224" y="5477768"/>
              <a:ext cx="4016115" cy="488260"/>
            </a:xfrm>
            <a:prstGeom prst="bevel">
              <a:avLst>
                <a:gd name="adj" fmla="val 12639"/>
              </a:avLst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2" name="Rectangle 37"/>
            <p:cNvSpPr>
              <a:spLocks noChangeArrowheads="1"/>
            </p:cNvSpPr>
            <p:nvPr/>
          </p:nvSpPr>
          <p:spPr bwMode="auto">
            <a:xfrm>
              <a:off x="971972" y="5510649"/>
              <a:ext cx="3907039" cy="4557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zh-TW" altLang="en-US" sz="2000" b="1" dirty="0" smtClean="0">
                  <a:solidFill>
                    <a:schemeClr val="bg1"/>
                  </a:solidFill>
                  <a:latin typeface="微軟正黑體" pitchFamily="34" charset="-120"/>
                  <a:ea typeface="微軟正黑體" pitchFamily="34" charset="-120"/>
                </a:rPr>
                <a:t>薪資</a:t>
              </a:r>
              <a:r>
                <a:rPr lang="en-US" altLang="zh-TW" sz="2000" b="1" dirty="0" smtClean="0">
                  <a:solidFill>
                    <a:schemeClr val="bg1"/>
                  </a:solidFill>
                  <a:latin typeface="微軟正黑體" pitchFamily="34" charset="-120"/>
                  <a:ea typeface="微軟正黑體" pitchFamily="34" charset="-120"/>
                </a:rPr>
                <a:t>/</a:t>
              </a:r>
              <a:r>
                <a:rPr lang="zh-TW" altLang="en-US" sz="2000" b="1" dirty="0" smtClean="0">
                  <a:solidFill>
                    <a:schemeClr val="bg1"/>
                  </a:solidFill>
                  <a:latin typeface="微軟正黑體" pitchFamily="34" charset="-120"/>
                  <a:ea typeface="微軟正黑體" pitchFamily="34" charset="-120"/>
                </a:rPr>
                <a:t>津貼統一造冊</a:t>
              </a:r>
              <a:endParaRPr lang="en-US" altLang="zh-CN" sz="20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sp>
        <p:nvSpPr>
          <p:cNvPr id="2" name="文字方塊 1"/>
          <p:cNvSpPr txBox="1"/>
          <p:nvPr/>
        </p:nvSpPr>
        <p:spPr>
          <a:xfrm>
            <a:off x="5922973" y="2404045"/>
            <a:ext cx="3155210" cy="138499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rgbClr val="C00000"/>
                </a:solidFill>
                <a:ea typeface="華康中黑體" panose="02010609000101010101" pitchFamily="49" charset="-120"/>
              </a:rPr>
              <a:t>請於</a:t>
            </a:r>
            <a:r>
              <a:rPr lang="en-US" altLang="zh-TW" sz="28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華康中黑體" panose="02010609000101010101" pitchFamily="49" charset="-120"/>
              </a:rPr>
              <a:t>104/12/27</a:t>
            </a:r>
            <a:r>
              <a:rPr lang="zh-TW" altLang="en-US" sz="2800" dirty="0" smtClean="0">
                <a:solidFill>
                  <a:srgbClr val="C00000"/>
                </a:solidFill>
                <a:ea typeface="華康中黑體" panose="02010609000101010101" pitchFamily="49" charset="-120"/>
              </a:rPr>
              <a:t>前變更完成人事系統線上作業</a:t>
            </a:r>
            <a:endParaRPr lang="zh-TW" altLang="en-US" sz="2800" dirty="0">
              <a:solidFill>
                <a:srgbClr val="C00000"/>
              </a:solidFill>
              <a:ea typeface="華康中黑體" panose="02010609000101010101" pitchFamily="49" charset="-120"/>
            </a:endParaRPr>
          </a:p>
        </p:txBody>
      </p:sp>
      <p:sp>
        <p:nvSpPr>
          <p:cNvPr id="3" name="矩形 2"/>
          <p:cNvSpPr/>
          <p:nvPr/>
        </p:nvSpPr>
        <p:spPr bwMode="auto">
          <a:xfrm>
            <a:off x="107504" y="1431924"/>
            <a:ext cx="936104" cy="48127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華康中黑體" panose="02010609000101010101" pitchFamily="49" charset="-120"/>
              </a:rPr>
              <a:t>步驟一</a:t>
            </a:r>
          </a:p>
        </p:txBody>
      </p:sp>
      <p:sp>
        <p:nvSpPr>
          <p:cNvPr id="41" name="矩形 40"/>
          <p:cNvSpPr/>
          <p:nvPr/>
        </p:nvSpPr>
        <p:spPr bwMode="auto">
          <a:xfrm>
            <a:off x="107504" y="2873400"/>
            <a:ext cx="936104" cy="48127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華康中黑體" panose="02010609000101010101" pitchFamily="49" charset="-120"/>
              </a:rPr>
              <a:t>步驟二</a:t>
            </a:r>
          </a:p>
        </p:txBody>
      </p:sp>
      <p:sp>
        <p:nvSpPr>
          <p:cNvPr id="43" name="矩形 42"/>
          <p:cNvSpPr/>
          <p:nvPr/>
        </p:nvSpPr>
        <p:spPr bwMode="auto">
          <a:xfrm>
            <a:off x="107504" y="4275219"/>
            <a:ext cx="936104" cy="48127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zh-TW" altLang="en-US" dirty="0">
                <a:solidFill>
                  <a:schemeClr val="bg1"/>
                </a:solidFill>
                <a:ea typeface="華康中黑體" panose="02010609000101010101" pitchFamily="49" charset="-120"/>
              </a:rPr>
              <a:t>步驟三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ea typeface="華康中黑體" panose="02010609000101010101" pitchFamily="49" charset="-120"/>
            </a:endParaRPr>
          </a:p>
        </p:txBody>
      </p:sp>
      <p:sp>
        <p:nvSpPr>
          <p:cNvPr id="44" name="矩形 43"/>
          <p:cNvSpPr/>
          <p:nvPr/>
        </p:nvSpPr>
        <p:spPr bwMode="auto">
          <a:xfrm>
            <a:off x="134641" y="5517232"/>
            <a:ext cx="936104" cy="481270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zh-TW" altLang="en-US" dirty="0" smtClean="0">
                <a:solidFill>
                  <a:schemeClr val="bg1"/>
                </a:solidFill>
                <a:ea typeface="華康中黑體" panose="02010609000101010101" pitchFamily="49" charset="-120"/>
              </a:rPr>
              <a:t>步驟四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ea typeface="華康中黑體" panose="02010609000101010101" pitchFamily="49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1204043" y="3770417"/>
            <a:ext cx="63928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/>
            <a:r>
              <a:rPr lang="en-US" altLang="zh-TW" sz="1200" b="1" dirty="0" smtClean="0">
                <a:solidFill>
                  <a:srgbClr val="F25F50"/>
                </a:solidFill>
                <a:latin typeface="微軟正黑體" pitchFamily="34" charset="-120"/>
                <a:ea typeface="微軟正黑體" pitchFamily="34" charset="-120"/>
              </a:rPr>
              <a:t>※</a:t>
            </a:r>
            <a:r>
              <a:rPr lang="zh-TW" altLang="en-US" sz="1200" b="1" dirty="0" smtClean="0">
                <a:solidFill>
                  <a:srgbClr val="F25F50"/>
                </a:solidFill>
                <a:latin typeface="微軟正黑體" pitchFamily="34" charset="-120"/>
                <a:ea typeface="微軟正黑體" pitchFamily="34" charset="-120"/>
              </a:rPr>
              <a:t>學生</a:t>
            </a:r>
            <a:r>
              <a:rPr lang="zh-TW" altLang="en-US" sz="1200" b="1" dirty="0">
                <a:solidFill>
                  <a:srgbClr val="F25F50"/>
                </a:solidFill>
                <a:latin typeface="微軟正黑體" pitchFamily="34" charset="-120"/>
                <a:ea typeface="微軟正黑體" pitchFamily="34" charset="-120"/>
              </a:rPr>
              <a:t>兼任者，務必簽署本校學生兼任</a:t>
            </a:r>
            <a:r>
              <a:rPr lang="zh-TW" altLang="en-US" sz="1200" b="1" dirty="0" smtClean="0">
                <a:solidFill>
                  <a:srgbClr val="F25F50"/>
                </a:solidFill>
                <a:latin typeface="微軟正黑體" pitchFamily="34" charset="-120"/>
                <a:ea typeface="微軟正黑體" pitchFamily="34" charset="-120"/>
              </a:rPr>
              <a:t>助理學習</a:t>
            </a:r>
            <a:r>
              <a:rPr lang="zh-TW" altLang="en-US" sz="1200" b="1" dirty="0">
                <a:solidFill>
                  <a:srgbClr val="F25F50"/>
                </a:solidFill>
                <a:latin typeface="微軟正黑體" pitchFamily="34" charset="-120"/>
                <a:ea typeface="微軟正黑體" pitchFamily="34" charset="-120"/>
              </a:rPr>
              <a:t>與勞僱型態同意書</a:t>
            </a:r>
            <a:r>
              <a:rPr lang="en-US" altLang="zh-TW" sz="1200" b="1" dirty="0">
                <a:solidFill>
                  <a:srgbClr val="F25F50"/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sz="1200" b="1" dirty="0">
                <a:solidFill>
                  <a:srgbClr val="F25F50"/>
                </a:solidFill>
                <a:latin typeface="微軟正黑體" pitchFamily="34" charset="-120"/>
                <a:ea typeface="微軟正黑體" pitchFamily="34" charset="-120"/>
              </a:rPr>
              <a:t>雙方各執</a:t>
            </a:r>
            <a:r>
              <a:rPr lang="en-US" altLang="zh-TW" sz="1200" b="1" dirty="0">
                <a:solidFill>
                  <a:srgbClr val="F25F50"/>
                </a:solidFill>
                <a:latin typeface="微軟正黑體" pitchFamily="34" charset="-120"/>
                <a:ea typeface="微軟正黑體" pitchFamily="34" charset="-120"/>
              </a:rPr>
              <a:t>1</a:t>
            </a:r>
            <a:r>
              <a:rPr lang="zh-TW" altLang="en-US" sz="1200" b="1" dirty="0">
                <a:solidFill>
                  <a:srgbClr val="F25F50"/>
                </a:solidFill>
                <a:latin typeface="微軟正黑體" pitchFamily="34" charset="-120"/>
                <a:ea typeface="微軟正黑體" pitchFamily="34" charset="-120"/>
              </a:rPr>
              <a:t>份</a:t>
            </a:r>
            <a:r>
              <a:rPr lang="en-US" altLang="zh-TW" sz="1200" b="1" dirty="0" smtClean="0">
                <a:solidFill>
                  <a:srgbClr val="F25F50"/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endParaRPr lang="zh-TW" altLang="en-US" dirty="0"/>
          </a:p>
        </p:txBody>
      </p:sp>
      <p:sp>
        <p:nvSpPr>
          <p:cNvPr id="45" name="文字方塊 44"/>
          <p:cNvSpPr txBox="1"/>
          <p:nvPr/>
        </p:nvSpPr>
        <p:spPr>
          <a:xfrm>
            <a:off x="1170906" y="1999873"/>
            <a:ext cx="7073502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zh-TW" sz="1200" b="1" dirty="0" smtClean="0">
                <a:solidFill>
                  <a:srgbClr val="F25F50"/>
                </a:solidFill>
                <a:latin typeface="微軟正黑體" pitchFamily="34" charset="-120"/>
                <a:ea typeface="微軟正黑體" pitchFamily="34" charset="-120"/>
              </a:rPr>
              <a:t>※</a:t>
            </a:r>
            <a:r>
              <a:rPr lang="zh-TW" altLang="en-US" sz="12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先至經分表系統匡</a:t>
            </a:r>
            <a:r>
              <a:rPr lang="zh-TW" altLang="en-US" sz="12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列</a:t>
            </a:r>
            <a:r>
              <a:rPr lang="en-US" altLang="zh-TW" sz="1200" dirty="0">
                <a:solidFill>
                  <a:srgbClr val="FF0000"/>
                </a:solidFill>
              </a:rPr>
              <a:t>[</a:t>
            </a:r>
            <a:r>
              <a:rPr lang="en-US" altLang="zh-TW" sz="1200" b="1" dirty="0">
                <a:solidFill>
                  <a:schemeClr val="accent1">
                    <a:lumMod val="75000"/>
                  </a:schemeClr>
                </a:solidFill>
              </a:rPr>
              <a:t>P.</a:t>
            </a:r>
            <a:r>
              <a:rPr lang="zh-TW" altLang="en-US" sz="1200" b="1" dirty="0">
                <a:solidFill>
                  <a:schemeClr val="accent1">
                    <a:lumMod val="75000"/>
                  </a:schemeClr>
                </a:solidFill>
              </a:rPr>
              <a:t>人事費</a:t>
            </a:r>
            <a:r>
              <a:rPr lang="en-US" altLang="zh-TW" sz="1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zh-TW" sz="1200" dirty="0">
                <a:solidFill>
                  <a:srgbClr val="FF0000"/>
                </a:solidFill>
              </a:rPr>
              <a:t>]</a:t>
            </a:r>
            <a:r>
              <a:rPr lang="zh-TW" altLang="en-US" sz="12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金額，</a:t>
            </a:r>
            <a:r>
              <a:rPr lang="zh-TW" altLang="zh-TW" sz="12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審核通過後，方能</a:t>
            </a:r>
            <a:r>
              <a:rPr lang="zh-TW" altLang="zh-TW" sz="12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開始</a:t>
            </a:r>
            <a:r>
              <a:rPr lang="zh-TW" altLang="en-US" sz="12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進入人事系統→</a:t>
            </a:r>
            <a:r>
              <a:rPr lang="zh-TW" altLang="zh-TW" sz="12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聘用</a:t>
            </a:r>
            <a:r>
              <a:rPr lang="zh-TW" altLang="zh-TW" sz="12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兼任助理</a:t>
            </a:r>
            <a:endParaRPr lang="zh-TW" altLang="en-US" sz="1200" b="1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6" name="文字方塊 45"/>
          <p:cNvSpPr txBox="1"/>
          <p:nvPr/>
        </p:nvSpPr>
        <p:spPr>
          <a:xfrm>
            <a:off x="1170906" y="2348880"/>
            <a:ext cx="2753022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zh-TW" sz="1200" b="1" dirty="0" smtClean="0">
                <a:solidFill>
                  <a:srgbClr val="F25F50"/>
                </a:solidFill>
                <a:latin typeface="微軟正黑體" pitchFamily="34" charset="-120"/>
                <a:ea typeface="微軟正黑體" pitchFamily="34" charset="-120"/>
              </a:rPr>
              <a:t>※</a:t>
            </a:r>
            <a:r>
              <a:rPr lang="zh-TW" altLang="en-US" sz="12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經分表審核通過影本</a:t>
            </a:r>
            <a:r>
              <a:rPr lang="zh-TW" altLang="en-US" sz="1200" b="1" dirty="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送系辦施小姐</a:t>
            </a:r>
            <a:endParaRPr lang="zh-TW" altLang="en-US" sz="1200" b="1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  <a:cs typeface="Arial" charset="0"/>
              </a:rPr>
              <a:t>本校兼任助理進用流程</a:t>
            </a:r>
            <a:endParaRPr lang="en-US" altLang="zh-CN" sz="2800" dirty="0" smtClean="0">
              <a:ea typeface="宋体" pitchFamily="2" charset="-122"/>
            </a:endParaRPr>
          </a:p>
        </p:txBody>
      </p:sp>
      <p:sp>
        <p:nvSpPr>
          <p:cNvPr id="25" name="AutoShape 29"/>
          <p:cNvSpPr>
            <a:spLocks noChangeArrowheads="1"/>
          </p:cNvSpPr>
          <p:nvPr/>
        </p:nvSpPr>
        <p:spPr bwMode="ltGray">
          <a:xfrm>
            <a:off x="214282" y="1428736"/>
            <a:ext cx="2857520" cy="500066"/>
          </a:xfrm>
          <a:prstGeom prst="bevel">
            <a:avLst>
              <a:gd name="adj" fmla="val 10407"/>
            </a:avLst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zh-TW" altLang="en-US" sz="3200" b="1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人事系統</a:t>
            </a:r>
            <a:endParaRPr lang="en-US" altLang="zh-CN" sz="3200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072266" y="1285860"/>
            <a:ext cx="5811946" cy="857256"/>
            <a:chOff x="1333" y="1142"/>
            <a:chExt cx="3125" cy="535"/>
          </a:xfrm>
        </p:grpSpPr>
        <p:sp>
          <p:nvSpPr>
            <p:cNvPr id="27" name="Oval 5"/>
            <p:cNvSpPr>
              <a:spLocks noChangeArrowheads="1"/>
            </p:cNvSpPr>
            <p:nvPr/>
          </p:nvSpPr>
          <p:spPr bwMode="gray">
            <a:xfrm>
              <a:off x="1333" y="1265"/>
              <a:ext cx="147" cy="165"/>
            </a:xfrm>
            <a:prstGeom prst="ellipse">
              <a:avLst/>
            </a:prstGeom>
            <a:gradFill rotWithShape="1">
              <a:gsLst>
                <a:gs pos="0">
                  <a:srgbClr val="E96E29"/>
                </a:gs>
                <a:gs pos="100000">
                  <a:srgbClr val="E96E29">
                    <a:gamma/>
                    <a:shade val="66667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19050">
              <a:solidFill>
                <a:schemeClr val="bg1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zh-CN" altLang="en-US"/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1443" y="1142"/>
              <a:ext cx="3015" cy="535"/>
              <a:chOff x="1539" y="1388"/>
              <a:chExt cx="3015" cy="535"/>
            </a:xfrm>
          </p:grpSpPr>
          <p:sp>
            <p:nvSpPr>
              <p:cNvPr id="29" name="Line 7"/>
              <p:cNvSpPr>
                <a:spLocks noChangeShapeType="1"/>
              </p:cNvSpPr>
              <p:nvPr/>
            </p:nvSpPr>
            <p:spPr bwMode="gray">
              <a:xfrm>
                <a:off x="1539" y="1594"/>
                <a:ext cx="110" cy="41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>
                <a:outerShdw dist="107763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+mn-ea"/>
                </a:endParaRPr>
              </a:p>
            </p:txBody>
          </p:sp>
          <p:sp>
            <p:nvSpPr>
              <p:cNvPr id="30" name="AutoShape 8"/>
              <p:cNvSpPr>
                <a:spLocks noChangeArrowheads="1"/>
              </p:cNvSpPr>
              <p:nvPr/>
            </p:nvSpPr>
            <p:spPr bwMode="gray">
              <a:xfrm>
                <a:off x="1664" y="1388"/>
                <a:ext cx="2890" cy="535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>
                <a:outerShdw dist="107763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 eaLnBrk="0" hangingPunct="0">
                  <a:lnSpc>
                    <a:spcPts val="2200"/>
                  </a:lnSpc>
                </a:pPr>
                <a:r>
                  <a:rPr lang="zh-TW" altLang="en-US" sz="1600" b="1" dirty="0" smtClean="0">
                    <a:solidFill>
                      <a:srgbClr val="FF0000"/>
                    </a:solidFill>
                    <a:latin typeface="微軟正黑體" pitchFamily="34" charset="-120"/>
                    <a:ea typeface="微軟正黑體" pitchFamily="34" charset="-120"/>
                  </a:rPr>
                  <a:t>１</a:t>
                </a:r>
                <a:r>
                  <a:rPr lang="en-US" altLang="zh-TW" sz="1600" b="1" dirty="0" smtClean="0">
                    <a:solidFill>
                      <a:srgbClr val="FF0000"/>
                    </a:solidFill>
                    <a:latin typeface="微軟正黑體" pitchFamily="34" charset="-120"/>
                    <a:ea typeface="微軟正黑體" pitchFamily="34" charset="-120"/>
                  </a:rPr>
                  <a:t>.</a:t>
                </a:r>
                <a:r>
                  <a:rPr lang="zh-TW" altLang="en-US" sz="1600" b="1" dirty="0" smtClean="0">
                    <a:solidFill>
                      <a:srgbClr val="FF0000"/>
                    </a:solidFill>
                    <a:latin typeface="微軟正黑體" pitchFamily="34" charset="-120"/>
                    <a:ea typeface="微軟正黑體" pitchFamily="34" charset="-120"/>
                  </a:rPr>
                  <a:t>同一期間限擔任</a:t>
                </a:r>
                <a:r>
                  <a:rPr lang="en-US" altLang="zh-TW" sz="1600" b="1" dirty="0" smtClean="0">
                    <a:solidFill>
                      <a:srgbClr val="FF0000"/>
                    </a:solidFill>
                    <a:latin typeface="微軟正黑體" pitchFamily="34" charset="-120"/>
                    <a:ea typeface="微軟正黑體" pitchFamily="34" charset="-120"/>
                  </a:rPr>
                  <a:t>1</a:t>
                </a:r>
                <a:r>
                  <a:rPr lang="zh-TW" altLang="en-US" sz="1600" b="1" dirty="0" smtClean="0">
                    <a:solidFill>
                      <a:srgbClr val="FF0000"/>
                    </a:solidFill>
                    <a:latin typeface="微軟正黑體" pitchFamily="34" charset="-120"/>
                    <a:ea typeface="微軟正黑體" pitchFamily="34" charset="-120"/>
                  </a:rPr>
                  <a:t>項勞僱型兼任助理，學習型不限</a:t>
                </a:r>
                <a:endParaRPr lang="en-US" altLang="zh-TW" sz="1600" b="1" dirty="0" smtClean="0">
                  <a:solidFill>
                    <a:srgbClr val="FF0000"/>
                  </a:solidFill>
                  <a:latin typeface="微軟正黑體" pitchFamily="34" charset="-120"/>
                  <a:ea typeface="微軟正黑體" pitchFamily="34" charset="-120"/>
                </a:endParaRPr>
              </a:p>
              <a:p>
                <a:pPr eaLnBrk="0" hangingPunct="0">
                  <a:lnSpc>
                    <a:spcPts val="2200"/>
                  </a:lnSpc>
                </a:pPr>
                <a:r>
                  <a:rPr lang="en-US" altLang="zh-TW" sz="1600" b="1" dirty="0" smtClean="0">
                    <a:solidFill>
                      <a:srgbClr val="FF0000"/>
                    </a:solidFill>
                    <a:latin typeface="微軟正黑體" pitchFamily="34" charset="-120"/>
                    <a:ea typeface="微軟正黑體" pitchFamily="34" charset="-120"/>
                  </a:rPr>
                  <a:t> 2. </a:t>
                </a:r>
                <a:r>
                  <a:rPr lang="zh-TW" altLang="en-US" sz="1600" b="1" dirty="0" smtClean="0">
                    <a:solidFill>
                      <a:srgbClr val="FF0000"/>
                    </a:solidFill>
                    <a:latin typeface="微軟正黑體" pitchFamily="34" charset="-120"/>
                    <a:ea typeface="微軟正黑體" pitchFamily="34" charset="-120"/>
                  </a:rPr>
                  <a:t>僱用</a:t>
                </a:r>
                <a:r>
                  <a:rPr lang="en-US" altLang="zh-TW" sz="1600" b="1" dirty="0" smtClean="0">
                    <a:solidFill>
                      <a:srgbClr val="FF0000"/>
                    </a:solidFill>
                    <a:latin typeface="微軟正黑體" pitchFamily="34" charset="-120"/>
                    <a:ea typeface="微軟正黑體" pitchFamily="34" charset="-120"/>
                  </a:rPr>
                  <a:t>/</a:t>
                </a:r>
                <a:r>
                  <a:rPr lang="zh-TW" altLang="en-US" sz="1600" b="1" dirty="0" smtClean="0">
                    <a:solidFill>
                      <a:srgbClr val="FF0000"/>
                    </a:solidFill>
                    <a:latin typeface="微軟正黑體" pitchFamily="34" charset="-120"/>
                    <a:ea typeface="微軟正黑體" pitchFamily="34" charset="-120"/>
                  </a:rPr>
                  <a:t>學習起日不得早於</a:t>
                </a:r>
                <a:r>
                  <a:rPr lang="en-US" altLang="zh-TW" sz="1600" b="1" dirty="0" smtClean="0">
                    <a:solidFill>
                      <a:srgbClr val="FF0000"/>
                    </a:solidFill>
                    <a:latin typeface="微軟正黑體" pitchFamily="34" charset="-120"/>
                    <a:ea typeface="微軟正黑體" pitchFamily="34" charset="-120"/>
                  </a:rPr>
                  <a:t>105</a:t>
                </a:r>
                <a:r>
                  <a:rPr lang="zh-TW" altLang="en-US" sz="1600" b="1" dirty="0" smtClean="0">
                    <a:solidFill>
                      <a:srgbClr val="FF0000"/>
                    </a:solidFill>
                    <a:latin typeface="微軟正黑體" pitchFamily="34" charset="-120"/>
                    <a:ea typeface="微軟正黑體" pitchFamily="34" charset="-120"/>
                  </a:rPr>
                  <a:t>年</a:t>
                </a:r>
                <a:r>
                  <a:rPr lang="en-US" altLang="zh-TW" sz="1600" b="1" dirty="0" smtClean="0">
                    <a:solidFill>
                      <a:srgbClr val="FF0000"/>
                    </a:solidFill>
                    <a:latin typeface="微軟正黑體" pitchFamily="34" charset="-120"/>
                    <a:ea typeface="微軟正黑體" pitchFamily="34" charset="-120"/>
                  </a:rPr>
                  <a:t>1</a:t>
                </a:r>
                <a:r>
                  <a:rPr lang="zh-TW" altLang="en-US" sz="1600" b="1" dirty="0" smtClean="0">
                    <a:solidFill>
                      <a:srgbClr val="FF0000"/>
                    </a:solidFill>
                    <a:latin typeface="微軟正黑體" pitchFamily="34" charset="-120"/>
                    <a:ea typeface="微軟正黑體" pitchFamily="34" charset="-120"/>
                  </a:rPr>
                  <a:t>月</a:t>
                </a:r>
                <a:r>
                  <a:rPr lang="en-US" altLang="zh-TW" sz="1600" b="1" dirty="0" smtClean="0">
                    <a:solidFill>
                      <a:srgbClr val="FF0000"/>
                    </a:solidFill>
                    <a:latin typeface="微軟正黑體" pitchFamily="34" charset="-120"/>
                    <a:ea typeface="微軟正黑體" pitchFamily="34" charset="-120"/>
                  </a:rPr>
                  <a:t>1</a:t>
                </a:r>
                <a:r>
                  <a:rPr lang="zh-TW" altLang="en-US" sz="1600" b="1" dirty="0" smtClean="0">
                    <a:solidFill>
                      <a:srgbClr val="FF0000"/>
                    </a:solidFill>
                    <a:latin typeface="微軟正黑體" pitchFamily="34" charset="-120"/>
                    <a:ea typeface="微軟正黑體" pitchFamily="34" charset="-120"/>
                  </a:rPr>
                  <a:t>日</a:t>
                </a:r>
                <a:endParaRPr lang="en-US" altLang="zh-TW" sz="1600" b="1" dirty="0" smtClean="0">
                  <a:solidFill>
                    <a:srgbClr val="FF0000"/>
                  </a:solidFill>
                  <a:latin typeface="微軟正黑體" pitchFamily="34" charset="-120"/>
                  <a:ea typeface="微軟正黑體" pitchFamily="34" charset="-120"/>
                </a:endParaRPr>
              </a:p>
              <a:p>
                <a:pPr eaLnBrk="0" hangingPunct="0">
                  <a:lnSpc>
                    <a:spcPts val="2200"/>
                  </a:lnSpc>
                </a:pPr>
                <a:r>
                  <a:rPr lang="zh-TW" altLang="en-US" sz="1600" b="1" dirty="0">
                    <a:solidFill>
                      <a:srgbClr val="FF0000"/>
                    </a:solidFill>
                    <a:latin typeface="微軟正黑體" pitchFamily="34" charset="-120"/>
                    <a:ea typeface="微軟正黑體" pitchFamily="34" charset="-120"/>
                  </a:rPr>
                  <a:t> </a:t>
                </a:r>
                <a:r>
                  <a:rPr lang="en-US" altLang="zh-TW" sz="1600" b="1" dirty="0" smtClean="0">
                    <a:solidFill>
                      <a:srgbClr val="FF0000"/>
                    </a:solidFill>
                    <a:latin typeface="微軟正黑體" pitchFamily="34" charset="-120"/>
                    <a:ea typeface="微軟正黑體" pitchFamily="34" charset="-120"/>
                  </a:rPr>
                  <a:t>3.</a:t>
                </a:r>
                <a:r>
                  <a:rPr lang="zh-TW" altLang="en-US" sz="1600" b="1" dirty="0" smtClean="0">
                    <a:solidFill>
                      <a:srgbClr val="FF0000"/>
                    </a:solidFill>
                    <a:latin typeface="微軟正黑體" pitchFamily="34" charset="-120"/>
                    <a:ea typeface="微軟正黑體" pitchFamily="34" charset="-120"/>
                  </a:rPr>
                  <a:t> 聘保合一，僱用／學習期間不得追溯</a:t>
                </a:r>
              </a:p>
            </p:txBody>
          </p:sp>
        </p:grpSp>
      </p:grpSp>
      <p:sp>
        <p:nvSpPr>
          <p:cNvPr id="12" name="AutoShape 3"/>
          <p:cNvSpPr>
            <a:spLocks noChangeArrowheads="1"/>
          </p:cNvSpPr>
          <p:nvPr/>
        </p:nvSpPr>
        <p:spPr bwMode="gray">
          <a:xfrm>
            <a:off x="290872" y="2424244"/>
            <a:ext cx="2802814" cy="1830130"/>
          </a:xfrm>
          <a:prstGeom prst="rightArrowCallout">
            <a:avLst>
              <a:gd name="adj1" fmla="val 28435"/>
              <a:gd name="adj2" fmla="val 21477"/>
              <a:gd name="adj3" fmla="val 8889"/>
              <a:gd name="adj4" fmla="val 86532"/>
            </a:avLst>
          </a:prstGeo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tint val="63529"/>
                  <a:invGamma/>
                  <a:alpha val="89999"/>
                </a:schemeClr>
              </a:gs>
              <a:gs pos="100000">
                <a:schemeClr val="accent2"/>
              </a:gs>
            </a:gsLst>
            <a:lin ang="2700000" scaled="1"/>
          </a:gradFill>
          <a:ln w="9525" algn="ctr">
            <a:noFill/>
            <a:miter lim="800000"/>
            <a:headEnd/>
            <a:tailEnd/>
          </a:ln>
          <a:effectLst/>
          <a:scene3d>
            <a:camera prst="legacyPerspectiveTopRight"/>
            <a:lightRig rig="legacyFlat3" dir="b"/>
          </a:scene3d>
          <a:sp3d extrusionH="163500" prstMaterial="legacyMetal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pPr>
              <a:defRPr/>
            </a:pPr>
            <a:endParaRPr lang="zh-CN" altLang="en-US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3" name="AutoShape 4"/>
          <p:cNvSpPr>
            <a:spLocks noChangeArrowheads="1"/>
          </p:cNvSpPr>
          <p:nvPr/>
        </p:nvSpPr>
        <p:spPr bwMode="gray">
          <a:xfrm>
            <a:off x="3325277" y="2424244"/>
            <a:ext cx="2802814" cy="1830130"/>
          </a:xfrm>
          <a:prstGeom prst="rightArrowCallout">
            <a:avLst>
              <a:gd name="adj1" fmla="val 28435"/>
              <a:gd name="adj2" fmla="val 21477"/>
              <a:gd name="adj3" fmla="val 8889"/>
              <a:gd name="adj4" fmla="val 86532"/>
            </a:avLst>
          </a:prstGeom>
          <a:gradFill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2700000" scaled="0"/>
          </a:gradFill>
          <a:ln w="9525">
            <a:miter lim="800000"/>
            <a:headEnd/>
            <a:tailEnd/>
          </a:ln>
          <a:scene3d>
            <a:camera prst="legacyPerspectiveTopRight"/>
            <a:lightRig rig="legacyFlat3" dir="b"/>
          </a:scene3d>
          <a:sp3d extrusionH="163500" prstMaterial="legacyMetal">
            <a:bevelT w="13500" h="13500" prst="angle"/>
            <a:bevelB w="13500" h="13500" prst="angle"/>
            <a:extrusionClr>
              <a:srgbClr val="99CCFF"/>
            </a:extrusionClr>
          </a:sp3d>
        </p:spPr>
        <p:txBody>
          <a:bodyPr wrap="none" anchor="ctr">
            <a:flatTx/>
          </a:bodyPr>
          <a:lstStyle/>
          <a:p>
            <a:pPr marL="120650" indent="-120650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endParaRPr lang="en-US" altLang="zh-TW" dirty="0" smtClean="0">
              <a:solidFill>
                <a:srgbClr val="292929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gray">
          <a:xfrm>
            <a:off x="3325277" y="2357430"/>
            <a:ext cx="2423513" cy="472057"/>
          </a:xfrm>
          <a:prstGeom prst="rect">
            <a:avLst/>
          </a:prstGeom>
          <a:gradFill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  <a:scene3d>
            <a:camera prst="legacyPerspectiveTopRight"/>
            <a:lightRig rig="legacyFlat3" dir="b"/>
          </a:scene3d>
          <a:sp3d extrusionH="227000" prstMaterial="legacyMetal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>
              <a:defRPr/>
            </a:pPr>
            <a:endParaRPr lang="zh-CN" altLang="en-US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5" name="AutoShape 6"/>
          <p:cNvSpPr>
            <a:spLocks noChangeArrowheads="1"/>
          </p:cNvSpPr>
          <p:nvPr/>
        </p:nvSpPr>
        <p:spPr bwMode="gray">
          <a:xfrm rot="5400000">
            <a:off x="6510012" y="2262973"/>
            <a:ext cx="2111912" cy="2434454"/>
          </a:xfrm>
          <a:prstGeom prst="rightArrowCallout">
            <a:avLst>
              <a:gd name="adj1" fmla="val 28435"/>
              <a:gd name="adj2" fmla="val 21477"/>
              <a:gd name="adj3" fmla="val 7937"/>
              <a:gd name="adj4" fmla="val 86532"/>
            </a:avLst>
          </a:prstGeo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tint val="48627"/>
                  <a:invGamma/>
                  <a:alpha val="89999"/>
                </a:schemeClr>
              </a:gs>
              <a:gs pos="100000">
                <a:schemeClr val="accent2"/>
              </a:gs>
            </a:gsLst>
            <a:lin ang="2700000" scaled="1"/>
          </a:gradFill>
          <a:ln w="9525" algn="ctr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163500" prstMaterial="legacyMetal">
            <a:bevelT w="13500" h="13500" prst="angle"/>
            <a:bevelB w="13500" h="13500" prst="angle"/>
            <a:extrusionClr>
              <a:srgbClr val="99CCFF"/>
            </a:extrusionClr>
          </a:sp3d>
        </p:spPr>
        <p:txBody>
          <a:bodyPr wrap="none" anchor="ctr">
            <a:flatTx/>
          </a:bodyPr>
          <a:lstStyle/>
          <a:p>
            <a:pPr>
              <a:defRPr/>
            </a:pPr>
            <a:endParaRPr lang="zh-CN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gray">
          <a:xfrm>
            <a:off x="6348741" y="2357430"/>
            <a:ext cx="2434454" cy="472057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81961"/>
                  <a:invGamma/>
                </a:schemeClr>
              </a:gs>
              <a:gs pos="100000">
                <a:schemeClr val="accent2"/>
              </a:gs>
            </a:gsLst>
            <a:lin ang="2700000" scaled="1"/>
          </a:gradFill>
          <a:ln w="9525" algn="ctr">
            <a:noFill/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163500" prstMaterial="legacyMetal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pPr>
              <a:defRPr/>
            </a:pPr>
            <a:endParaRPr lang="zh-CN" altLang="en-US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1" name="Rectangle 12"/>
          <p:cNvSpPr>
            <a:spLocks noChangeArrowheads="1"/>
          </p:cNvSpPr>
          <p:nvPr/>
        </p:nvSpPr>
        <p:spPr bwMode="gray">
          <a:xfrm>
            <a:off x="289049" y="2357430"/>
            <a:ext cx="2428983" cy="472057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87843"/>
                  <a:invGamma/>
                </a:schemeClr>
              </a:gs>
              <a:gs pos="100000">
                <a:schemeClr val="accent2"/>
              </a:gs>
            </a:gsLst>
            <a:lin ang="2700000" scaled="1"/>
          </a:gradFill>
          <a:ln w="9525" algn="ctr">
            <a:noFill/>
            <a:miter lim="800000"/>
            <a:headEnd/>
            <a:tailEnd/>
          </a:ln>
          <a:effectLst/>
          <a:scene3d>
            <a:camera prst="legacyPerspectiveTopRight"/>
            <a:lightRig rig="legacyFlat3" dir="b"/>
          </a:scene3d>
          <a:sp3d extrusionH="227000" prstMaterial="legacyMetal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pPr>
              <a:defRPr/>
            </a:pPr>
            <a:endParaRPr lang="zh-CN" altLang="en-US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2" name="Text Box 13"/>
          <p:cNvSpPr txBox="1">
            <a:spLocks noChangeArrowheads="1"/>
          </p:cNvSpPr>
          <p:nvPr/>
        </p:nvSpPr>
        <p:spPr bwMode="gray">
          <a:xfrm>
            <a:off x="285721" y="2427149"/>
            <a:ext cx="242425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zh-TW" altLang="en-US" b="1" dirty="0" smtClean="0">
                <a:solidFill>
                  <a:srgbClr val="FFFFFF"/>
                </a:solidFill>
                <a:latin typeface="微軟正黑體" pitchFamily="34" charset="-120"/>
                <a:ea typeface="微軟正黑體" pitchFamily="34" charset="-120"/>
              </a:rPr>
              <a:t>用人單位</a:t>
            </a:r>
            <a:r>
              <a:rPr lang="en-US" altLang="zh-TW" b="1" dirty="0" smtClean="0">
                <a:solidFill>
                  <a:srgbClr val="FFFFFF"/>
                </a:solidFill>
                <a:latin typeface="微軟正黑體" pitchFamily="34" charset="-120"/>
                <a:ea typeface="微軟正黑體" pitchFamily="34" charset="-120"/>
              </a:rPr>
              <a:t>/</a:t>
            </a:r>
            <a:r>
              <a:rPr lang="zh-TW" altLang="en-US" b="1" dirty="0" smtClean="0">
                <a:solidFill>
                  <a:srgbClr val="FFFFFF"/>
                </a:solidFill>
                <a:latin typeface="微軟正黑體" pitchFamily="34" charset="-120"/>
                <a:ea typeface="微軟正黑體" pitchFamily="34" charset="-120"/>
              </a:rPr>
              <a:t>計畫主持人</a:t>
            </a:r>
            <a:endParaRPr lang="en-US" altLang="zh-CN" b="1" dirty="0">
              <a:solidFill>
                <a:srgbClr val="FFFFFF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3" name="Text Box 14"/>
          <p:cNvSpPr txBox="1">
            <a:spLocks noChangeArrowheads="1"/>
          </p:cNvSpPr>
          <p:nvPr/>
        </p:nvSpPr>
        <p:spPr bwMode="gray">
          <a:xfrm>
            <a:off x="3357554" y="2427149"/>
            <a:ext cx="2357453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zh-TW" altLang="en-US" b="1" dirty="0" smtClean="0">
                <a:solidFill>
                  <a:srgbClr val="FFFFFF"/>
                </a:solidFill>
                <a:latin typeface="微軟正黑體" pitchFamily="34" charset="-120"/>
                <a:ea typeface="微軟正黑體" pitchFamily="34" charset="-120"/>
              </a:rPr>
              <a:t>本校學生</a:t>
            </a:r>
            <a:endParaRPr lang="en-US" altLang="zh-CN" b="1" dirty="0">
              <a:solidFill>
                <a:srgbClr val="FFFFFF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4" name="Text Box 15"/>
          <p:cNvSpPr txBox="1">
            <a:spLocks noChangeArrowheads="1"/>
          </p:cNvSpPr>
          <p:nvPr/>
        </p:nvSpPr>
        <p:spPr bwMode="gray">
          <a:xfrm>
            <a:off x="6357950" y="2427149"/>
            <a:ext cx="242889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zh-TW" altLang="en-US" b="1" dirty="0" smtClean="0">
                <a:solidFill>
                  <a:srgbClr val="FFFFFF"/>
                </a:solidFill>
                <a:latin typeface="微軟正黑體" pitchFamily="34" charset="-120"/>
                <a:ea typeface="微軟正黑體" pitchFamily="34" charset="-120"/>
              </a:rPr>
              <a:t>用人單位</a:t>
            </a:r>
            <a:r>
              <a:rPr lang="en-US" altLang="zh-TW" b="1" dirty="0" smtClean="0">
                <a:solidFill>
                  <a:srgbClr val="FFFFFF"/>
                </a:solidFill>
                <a:latin typeface="微軟正黑體" pitchFamily="34" charset="-120"/>
                <a:ea typeface="微軟正黑體" pitchFamily="34" charset="-120"/>
              </a:rPr>
              <a:t>/</a:t>
            </a:r>
            <a:r>
              <a:rPr lang="zh-TW" altLang="en-US" b="1" dirty="0" smtClean="0">
                <a:solidFill>
                  <a:srgbClr val="FFFFFF"/>
                </a:solidFill>
                <a:latin typeface="微軟正黑體" pitchFamily="34" charset="-120"/>
                <a:ea typeface="微軟正黑體" pitchFamily="34" charset="-120"/>
              </a:rPr>
              <a:t>計畫主持人</a:t>
            </a:r>
            <a:endParaRPr lang="en-US" altLang="zh-CN" b="1" dirty="0">
              <a:solidFill>
                <a:srgbClr val="FFFFFF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grpSp>
        <p:nvGrpSpPr>
          <p:cNvPr id="4" name="群組 49"/>
          <p:cNvGrpSpPr/>
          <p:nvPr/>
        </p:nvGrpSpPr>
        <p:grpSpPr>
          <a:xfrm>
            <a:off x="0" y="4643446"/>
            <a:ext cx="2802813" cy="1972473"/>
            <a:chOff x="2973330" y="4671237"/>
            <a:chExt cx="2802813" cy="1972473"/>
          </a:xfrm>
        </p:grpSpPr>
        <p:sp>
          <p:nvSpPr>
            <p:cNvPr id="17" name="AutoShape 8"/>
            <p:cNvSpPr>
              <a:spLocks noChangeArrowheads="1"/>
            </p:cNvSpPr>
            <p:nvPr/>
          </p:nvSpPr>
          <p:spPr bwMode="gray">
            <a:xfrm flipH="1">
              <a:off x="2973330" y="4813580"/>
              <a:ext cx="2802812" cy="1830130"/>
            </a:xfrm>
            <a:prstGeom prst="rightArrowCallout">
              <a:avLst>
                <a:gd name="adj1" fmla="val 0"/>
                <a:gd name="adj2" fmla="val 20049"/>
                <a:gd name="adj3" fmla="val 8889"/>
                <a:gd name="adj4" fmla="val 86532"/>
              </a:avLst>
            </a:prstGeom>
            <a:gradFill rotWithShape="1">
              <a:gsLst>
                <a:gs pos="0">
                  <a:schemeClr val="accent2"/>
                </a:gs>
                <a:gs pos="50000">
                  <a:schemeClr val="accent2">
                    <a:gamma/>
                    <a:tint val="63529"/>
                    <a:invGamma/>
                    <a:alpha val="89999"/>
                  </a:schemeClr>
                </a:gs>
                <a:gs pos="100000">
                  <a:schemeClr val="accent2"/>
                </a:gs>
              </a:gsLst>
              <a:lin ang="2700000" scaled="1"/>
            </a:gradFill>
            <a:ln w="9525" algn="ctr">
              <a:noFill/>
              <a:miter lim="800000"/>
              <a:headEnd/>
              <a:tailEnd/>
            </a:ln>
            <a:effectLst/>
            <a:scene3d>
              <a:camera prst="legacyPerspectiveTopLeft"/>
              <a:lightRig rig="legacyFlat3" dir="b"/>
            </a:scene3d>
            <a:sp3d extrusionH="163500" prstMaterial="legacyMetal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>
              <a:flatTx/>
            </a:bodyPr>
            <a:lstStyle/>
            <a:p>
              <a:pPr>
                <a:defRPr/>
              </a:pPr>
              <a:endParaRPr lang="zh-CN" altLang="en-US">
                <a:latin typeface="微軟正黑體" pitchFamily="34" charset="-120"/>
                <a:ea typeface="微軟正黑體" pitchFamily="34" charset="-120"/>
              </a:endParaRPr>
            </a:p>
          </p:txBody>
        </p:sp>
        <p:sp>
          <p:nvSpPr>
            <p:cNvPr id="18" name="Rectangle 9"/>
            <p:cNvSpPr>
              <a:spLocks noChangeArrowheads="1"/>
            </p:cNvSpPr>
            <p:nvPr/>
          </p:nvSpPr>
          <p:spPr bwMode="gray">
            <a:xfrm>
              <a:off x="3348984" y="4671237"/>
              <a:ext cx="2427159" cy="472058"/>
            </a:xfrm>
            <a:prstGeom prst="rect">
              <a:avLst/>
            </a:prstGeom>
            <a:gradFill rotWithShape="1">
              <a:gsLst>
                <a:gs pos="0">
                  <a:schemeClr val="accent2"/>
                </a:gs>
                <a:gs pos="50000">
                  <a:schemeClr val="accent2">
                    <a:gamma/>
                    <a:shade val="87843"/>
                    <a:invGamma/>
                  </a:schemeClr>
                </a:gs>
                <a:gs pos="100000">
                  <a:schemeClr val="accent2"/>
                </a:gs>
              </a:gsLst>
              <a:lin ang="2700000" scaled="1"/>
            </a:gradFill>
            <a:ln w="9525" algn="ctr">
              <a:noFill/>
              <a:miter lim="800000"/>
              <a:headEnd/>
              <a:tailEnd/>
            </a:ln>
            <a:effectLst/>
            <a:scene3d>
              <a:camera prst="legacyPerspectiveTopLeft"/>
              <a:lightRig rig="legacyFlat3" dir="b"/>
            </a:scene3d>
            <a:sp3d extrusionH="188900" prstMaterial="legacyMetal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>
              <a:flatTx/>
            </a:bodyPr>
            <a:lstStyle/>
            <a:p>
              <a:pPr>
                <a:defRPr/>
              </a:pPr>
              <a:endParaRPr lang="zh-CN" altLang="en-US">
                <a:latin typeface="微軟正黑體" pitchFamily="34" charset="-120"/>
                <a:ea typeface="微軟正黑體" pitchFamily="34" charset="-120"/>
              </a:endParaRPr>
            </a:p>
          </p:txBody>
        </p:sp>
        <p:sp>
          <p:nvSpPr>
            <p:cNvPr id="31" name="Text Box 16"/>
            <p:cNvSpPr txBox="1">
              <a:spLocks noChangeArrowheads="1"/>
            </p:cNvSpPr>
            <p:nvPr/>
          </p:nvSpPr>
          <p:spPr bwMode="gray">
            <a:xfrm>
              <a:off x="3357554" y="4714884"/>
              <a:ext cx="2357453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hangingPunct="0"/>
              <a:r>
                <a:rPr lang="zh-TW" altLang="en-US" b="1" dirty="0" smtClean="0">
                  <a:solidFill>
                    <a:srgbClr val="FFFFFF"/>
                  </a:solidFill>
                  <a:latin typeface="微軟正黑體" pitchFamily="34" charset="-120"/>
                  <a:ea typeface="微軟正黑體" pitchFamily="34" charset="-120"/>
                </a:rPr>
                <a:t>用人單位</a:t>
              </a:r>
              <a:r>
                <a:rPr lang="en-US" altLang="zh-TW" b="1" dirty="0" smtClean="0">
                  <a:solidFill>
                    <a:srgbClr val="FFFFFF"/>
                  </a:solidFill>
                  <a:latin typeface="微軟正黑體" pitchFamily="34" charset="-120"/>
                  <a:ea typeface="微軟正黑體" pitchFamily="34" charset="-120"/>
                </a:rPr>
                <a:t>/</a:t>
              </a:r>
              <a:r>
                <a:rPr lang="zh-TW" altLang="en-US" b="1" dirty="0" smtClean="0">
                  <a:solidFill>
                    <a:srgbClr val="FFFFFF"/>
                  </a:solidFill>
                  <a:latin typeface="微軟正黑體" pitchFamily="34" charset="-120"/>
                  <a:ea typeface="微軟正黑體" pitchFamily="34" charset="-120"/>
                </a:rPr>
                <a:t>計畫主持人</a:t>
              </a:r>
              <a:endParaRPr lang="en-US" altLang="zh-CN" b="1" dirty="0">
                <a:solidFill>
                  <a:srgbClr val="FFFFFF"/>
                </a:solidFill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sp>
        <p:nvSpPr>
          <p:cNvPr id="35" name="Text Box 20"/>
          <p:cNvSpPr txBox="1">
            <a:spLocks noChangeArrowheads="1"/>
          </p:cNvSpPr>
          <p:nvPr/>
        </p:nvSpPr>
        <p:spPr bwMode="auto">
          <a:xfrm>
            <a:off x="214282" y="2786058"/>
            <a:ext cx="2571768" cy="1611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20650" indent="-12065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zh-TW" altLang="en-US" sz="1500" dirty="0" smtClean="0">
                <a:solidFill>
                  <a:srgbClr val="292929"/>
                </a:solidFill>
                <a:latin typeface="微軟正黑體" pitchFamily="34" charset="-120"/>
                <a:ea typeface="微軟正黑體" pitchFamily="34" charset="-120"/>
              </a:rPr>
              <a:t>至人事系統完整僱用</a:t>
            </a:r>
            <a:r>
              <a:rPr lang="en-US" altLang="zh-TW" sz="1500" dirty="0" smtClean="0">
                <a:solidFill>
                  <a:srgbClr val="292929"/>
                </a:solidFill>
                <a:latin typeface="微軟正黑體" pitchFamily="34" charset="-120"/>
                <a:ea typeface="微軟正黑體" pitchFamily="34" charset="-120"/>
              </a:rPr>
              <a:t>/</a:t>
            </a:r>
            <a:r>
              <a:rPr lang="zh-TW" altLang="en-US" sz="1500" dirty="0" smtClean="0">
                <a:solidFill>
                  <a:srgbClr val="292929"/>
                </a:solidFill>
                <a:latin typeface="微軟正黑體" pitchFamily="34" charset="-120"/>
                <a:ea typeface="微軟正黑體" pitchFamily="34" charset="-120"/>
              </a:rPr>
              <a:t>學習請核資料</a:t>
            </a:r>
            <a:endParaRPr lang="en-US" altLang="zh-TW" sz="1500" dirty="0" smtClean="0">
              <a:solidFill>
                <a:srgbClr val="292929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120650" indent="-12065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zh-TW" altLang="en-US" sz="1500" dirty="0" smtClean="0">
                <a:solidFill>
                  <a:srgbClr val="292929"/>
                </a:solidFill>
                <a:latin typeface="微軟正黑體" pitchFamily="34" charset="-120"/>
                <a:ea typeface="微軟正黑體" pitchFamily="34" charset="-120"/>
              </a:rPr>
              <a:t>非本校學生者，亦須輸入個人基本資料</a:t>
            </a:r>
            <a:endParaRPr lang="en-US" altLang="zh-TW" sz="1500" dirty="0" smtClean="0">
              <a:solidFill>
                <a:srgbClr val="292929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120650" indent="-12065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zh-TW" altLang="en-US" sz="1500" dirty="0" smtClean="0">
                <a:solidFill>
                  <a:srgbClr val="292929"/>
                </a:solidFill>
                <a:latin typeface="微軟正黑體" pitchFamily="34" charset="-120"/>
                <a:ea typeface="微軟正黑體" pitchFamily="34" charset="-120"/>
              </a:rPr>
              <a:t>通知本校學生至系統輸入個人資料</a:t>
            </a:r>
            <a:endParaRPr lang="en-US" altLang="zh-TW" sz="1500" dirty="0" smtClean="0">
              <a:solidFill>
                <a:srgbClr val="292929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grpSp>
        <p:nvGrpSpPr>
          <p:cNvPr id="5" name="群組 38"/>
          <p:cNvGrpSpPr/>
          <p:nvPr/>
        </p:nvGrpSpPr>
        <p:grpSpPr>
          <a:xfrm>
            <a:off x="3000364" y="4643446"/>
            <a:ext cx="2813755" cy="2076055"/>
            <a:chOff x="5973087" y="4679952"/>
            <a:chExt cx="2813755" cy="2076055"/>
          </a:xfrm>
        </p:grpSpPr>
        <p:sp>
          <p:nvSpPr>
            <p:cNvPr id="19" name="AutoShape 10"/>
            <p:cNvSpPr>
              <a:spLocks noChangeArrowheads="1"/>
            </p:cNvSpPr>
            <p:nvPr/>
          </p:nvSpPr>
          <p:spPr bwMode="gray">
            <a:xfrm flipH="1">
              <a:off x="5973087" y="4813580"/>
              <a:ext cx="2802814" cy="1830130"/>
            </a:xfrm>
            <a:prstGeom prst="rightArrowCallout">
              <a:avLst>
                <a:gd name="adj1" fmla="val 28435"/>
                <a:gd name="adj2" fmla="val 20763"/>
                <a:gd name="adj3" fmla="val 8889"/>
                <a:gd name="adj4" fmla="val 86532"/>
              </a:avLst>
            </a:prstGeom>
            <a:gradFill rotWithShape="1">
              <a:gsLst>
                <a:gs pos="0">
                  <a:srgbClr val="99CCFF">
                    <a:alpha val="89998"/>
                  </a:srgbClr>
                </a:gs>
                <a:gs pos="100000">
                  <a:srgbClr val="CCECFF"/>
                </a:gs>
              </a:gsLst>
              <a:lin ang="2700000" scaled="1"/>
            </a:gradFill>
            <a:ln w="9525">
              <a:miter lim="800000"/>
              <a:headEnd/>
              <a:tailEnd/>
            </a:ln>
            <a:scene3d>
              <a:camera prst="legacyPerspectiveTopLeft"/>
              <a:lightRig rig="legacyFlat3" dir="b"/>
            </a:scene3d>
            <a:sp3d extrusionH="163500" prstMaterial="legacyMetal">
              <a:bevelT w="13500" h="13500" prst="angle"/>
              <a:bevelB w="13500" h="13500" prst="angle"/>
              <a:extrusionClr>
                <a:srgbClr val="99CCFF"/>
              </a:extrusionClr>
            </a:sp3d>
          </p:spPr>
          <p:txBody>
            <a:bodyPr wrap="none" anchor="ctr">
              <a:flatTx/>
            </a:bodyPr>
            <a:lstStyle/>
            <a:p>
              <a:endParaRPr lang="zh-CN" altLang="en-US">
                <a:latin typeface="微軟正黑體" pitchFamily="34" charset="-120"/>
                <a:ea typeface="微軟正黑體" pitchFamily="34" charset="-120"/>
              </a:endParaRPr>
            </a:p>
          </p:txBody>
        </p:sp>
        <p:sp>
          <p:nvSpPr>
            <p:cNvPr id="20" name="Rectangle 11"/>
            <p:cNvSpPr>
              <a:spLocks noChangeArrowheads="1"/>
            </p:cNvSpPr>
            <p:nvPr/>
          </p:nvSpPr>
          <p:spPr bwMode="gray">
            <a:xfrm>
              <a:off x="6352388" y="4679952"/>
              <a:ext cx="2434454" cy="472058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tint val="7647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 algn="ctr">
              <a:noFill/>
              <a:miter lim="800000"/>
              <a:headEnd/>
              <a:tailEnd/>
            </a:ln>
            <a:effectLst/>
            <a:scene3d>
              <a:camera prst="legacyPerspectiveTopLeft"/>
              <a:lightRig rig="legacyFlat3" dir="b"/>
            </a:scene3d>
            <a:sp3d extrusionH="227000" prstMaterial="legacyMetal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>
                <a:defRPr/>
              </a:pPr>
              <a:endParaRPr lang="zh-CN" altLang="en-US">
                <a:latin typeface="微軟正黑體" pitchFamily="34" charset="-120"/>
                <a:ea typeface="微軟正黑體" pitchFamily="34" charset="-120"/>
              </a:endParaRPr>
            </a:p>
          </p:txBody>
        </p:sp>
        <p:sp>
          <p:nvSpPr>
            <p:cNvPr id="32" name="Text Box 17"/>
            <p:cNvSpPr txBox="1">
              <a:spLocks noChangeArrowheads="1"/>
            </p:cNvSpPr>
            <p:nvPr/>
          </p:nvSpPr>
          <p:spPr bwMode="gray">
            <a:xfrm>
              <a:off x="6357950" y="4714884"/>
              <a:ext cx="2355713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zh-TW" altLang="en-US" b="1" dirty="0" smtClean="0">
                  <a:solidFill>
                    <a:srgbClr val="FFFFFF"/>
                  </a:solidFill>
                  <a:latin typeface="微軟正黑體" pitchFamily="34" charset="-120"/>
                  <a:ea typeface="微軟正黑體" pitchFamily="34" charset="-120"/>
                </a:rPr>
                <a:t>人事室</a:t>
              </a:r>
              <a:endParaRPr lang="en-US" altLang="zh-CN" b="1" dirty="0">
                <a:solidFill>
                  <a:srgbClr val="FFFFFF"/>
                </a:solidFill>
                <a:latin typeface="微軟正黑體" pitchFamily="34" charset="-120"/>
                <a:ea typeface="微軟正黑體" pitchFamily="34" charset="-120"/>
              </a:endParaRPr>
            </a:p>
          </p:txBody>
        </p:sp>
        <p:sp>
          <p:nvSpPr>
            <p:cNvPr id="37" name="Text Box 22"/>
            <p:cNvSpPr txBox="1">
              <a:spLocks noChangeArrowheads="1"/>
            </p:cNvSpPr>
            <p:nvPr/>
          </p:nvSpPr>
          <p:spPr bwMode="auto">
            <a:xfrm>
              <a:off x="6330277" y="5124791"/>
              <a:ext cx="2381570" cy="16312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120650" indent="-120650">
                <a:lnSpc>
                  <a:spcPts val="2400"/>
                </a:lnSpc>
                <a:spcBef>
                  <a:spcPts val="0"/>
                </a:spcBef>
                <a:buFontTx/>
                <a:buChar char="•"/>
              </a:pPr>
              <a:r>
                <a:rPr lang="zh-TW" altLang="en-US" dirty="0" smtClean="0">
                  <a:solidFill>
                    <a:srgbClr val="292929"/>
                  </a:solidFill>
                  <a:latin typeface="微軟正黑體" pitchFamily="34" charset="-120"/>
                  <a:ea typeface="微軟正黑體" pitchFamily="34" charset="-120"/>
                </a:rPr>
                <a:t>每日中午前審核勞健保及勞退資料</a:t>
              </a:r>
              <a:endParaRPr lang="en-US" altLang="zh-TW" dirty="0" smtClean="0">
                <a:solidFill>
                  <a:srgbClr val="292929"/>
                </a:solidFill>
                <a:latin typeface="微軟正黑體" pitchFamily="34" charset="-120"/>
                <a:ea typeface="微軟正黑體" pitchFamily="34" charset="-120"/>
              </a:endParaRPr>
            </a:p>
            <a:p>
              <a:pPr marL="120650" indent="-120650">
                <a:lnSpc>
                  <a:spcPts val="2400"/>
                </a:lnSpc>
                <a:spcBef>
                  <a:spcPts val="0"/>
                </a:spcBef>
                <a:buFontTx/>
                <a:buChar char="•"/>
              </a:pPr>
              <a:r>
                <a:rPr lang="zh-TW" altLang="en-US" dirty="0" smtClean="0">
                  <a:solidFill>
                    <a:srgbClr val="292929"/>
                  </a:solidFill>
                  <a:latin typeface="微軟正黑體" pitchFamily="34" charset="-120"/>
                  <a:ea typeface="微軟正黑體" pitchFamily="34" charset="-120"/>
                </a:rPr>
                <a:t>每日下載當日加退保名單，並辦理加退保事宜</a:t>
              </a:r>
              <a:endParaRPr lang="en-US" altLang="zh-CN" dirty="0" smtClean="0">
                <a:solidFill>
                  <a:srgbClr val="292929"/>
                </a:solidFill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6" name="群組 44"/>
          <p:cNvGrpSpPr/>
          <p:nvPr/>
        </p:nvGrpSpPr>
        <p:grpSpPr>
          <a:xfrm>
            <a:off x="6143636" y="4662103"/>
            <a:ext cx="2813755" cy="2195897"/>
            <a:chOff x="5973087" y="4679952"/>
            <a:chExt cx="2813755" cy="2195897"/>
          </a:xfrm>
        </p:grpSpPr>
        <p:sp>
          <p:nvSpPr>
            <p:cNvPr id="46" name="AutoShape 10"/>
            <p:cNvSpPr>
              <a:spLocks noChangeArrowheads="1"/>
            </p:cNvSpPr>
            <p:nvPr/>
          </p:nvSpPr>
          <p:spPr bwMode="gray">
            <a:xfrm flipH="1">
              <a:off x="5973087" y="4813580"/>
              <a:ext cx="2802814" cy="1830130"/>
            </a:xfrm>
            <a:prstGeom prst="rightArrowCallout">
              <a:avLst>
                <a:gd name="adj1" fmla="val 28435"/>
                <a:gd name="adj2" fmla="val 21477"/>
                <a:gd name="adj3" fmla="val 8889"/>
                <a:gd name="adj4" fmla="val 86532"/>
              </a:avLst>
            </a:prstGeom>
            <a:gradFill rotWithShape="1">
              <a:gsLst>
                <a:gs pos="0">
                  <a:srgbClr val="99CCFF">
                    <a:alpha val="89998"/>
                  </a:srgbClr>
                </a:gs>
                <a:gs pos="100000">
                  <a:srgbClr val="CCECFF"/>
                </a:gs>
              </a:gsLst>
              <a:lin ang="2700000" scaled="1"/>
            </a:gradFill>
            <a:ln w="9525">
              <a:miter lim="800000"/>
              <a:headEnd/>
              <a:tailEnd/>
            </a:ln>
            <a:scene3d>
              <a:camera prst="legacyPerspectiveTopLeft"/>
              <a:lightRig rig="legacyFlat3" dir="b"/>
            </a:scene3d>
            <a:sp3d extrusionH="163500" prstMaterial="legacyMetal">
              <a:bevelT w="13500" h="13500" prst="angle"/>
              <a:bevelB w="13500" h="13500" prst="angle"/>
              <a:extrusionClr>
                <a:srgbClr val="99CCFF"/>
              </a:extrusionClr>
            </a:sp3d>
          </p:spPr>
          <p:txBody>
            <a:bodyPr wrap="none" anchor="ctr">
              <a:flatTx/>
            </a:bodyPr>
            <a:lstStyle/>
            <a:p>
              <a:endParaRPr lang="zh-CN" altLang="en-US">
                <a:latin typeface="微軟正黑體" pitchFamily="34" charset="-120"/>
                <a:ea typeface="微軟正黑體" pitchFamily="34" charset="-120"/>
              </a:endParaRPr>
            </a:p>
          </p:txBody>
        </p:sp>
        <p:sp>
          <p:nvSpPr>
            <p:cNvPr id="47" name="Rectangle 11"/>
            <p:cNvSpPr>
              <a:spLocks noChangeArrowheads="1"/>
            </p:cNvSpPr>
            <p:nvPr/>
          </p:nvSpPr>
          <p:spPr bwMode="gray">
            <a:xfrm>
              <a:off x="6352388" y="4679952"/>
              <a:ext cx="2434454" cy="472058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tint val="76471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 algn="ctr">
              <a:noFill/>
              <a:miter lim="800000"/>
              <a:headEnd/>
              <a:tailEnd/>
            </a:ln>
            <a:effectLst/>
            <a:scene3d>
              <a:camera prst="legacyPerspectiveTopLeft"/>
              <a:lightRig rig="legacyFlat3" dir="b"/>
            </a:scene3d>
            <a:sp3d extrusionH="227000" prstMaterial="legacyMetal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>
                <a:defRPr/>
              </a:pPr>
              <a:endParaRPr lang="zh-CN" altLang="en-US">
                <a:latin typeface="微軟正黑體" pitchFamily="34" charset="-120"/>
                <a:ea typeface="微軟正黑體" pitchFamily="34" charset="-120"/>
              </a:endParaRPr>
            </a:p>
          </p:txBody>
        </p:sp>
        <p:sp>
          <p:nvSpPr>
            <p:cNvPr id="48" name="Text Box 17"/>
            <p:cNvSpPr txBox="1">
              <a:spLocks noChangeArrowheads="1"/>
            </p:cNvSpPr>
            <p:nvPr/>
          </p:nvSpPr>
          <p:spPr bwMode="gray">
            <a:xfrm>
              <a:off x="6357950" y="4714884"/>
              <a:ext cx="2355713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zh-TW" altLang="en-US" b="1" dirty="0" smtClean="0">
                  <a:solidFill>
                    <a:srgbClr val="FFFFFF"/>
                  </a:solidFill>
                  <a:latin typeface="微軟正黑體" pitchFamily="34" charset="-120"/>
                  <a:ea typeface="微軟正黑體" pitchFamily="34" charset="-120"/>
                </a:rPr>
                <a:t>權責單位</a:t>
              </a:r>
              <a:endParaRPr lang="en-US" altLang="zh-CN" b="1" dirty="0">
                <a:solidFill>
                  <a:srgbClr val="FFFFFF"/>
                </a:solidFill>
                <a:latin typeface="微軟正黑體" pitchFamily="34" charset="-120"/>
                <a:ea typeface="微軟正黑體" pitchFamily="34" charset="-120"/>
              </a:endParaRPr>
            </a:p>
          </p:txBody>
        </p:sp>
        <p:sp>
          <p:nvSpPr>
            <p:cNvPr id="49" name="Text Box 22"/>
            <p:cNvSpPr txBox="1">
              <a:spLocks noChangeArrowheads="1"/>
            </p:cNvSpPr>
            <p:nvPr/>
          </p:nvSpPr>
          <p:spPr bwMode="auto">
            <a:xfrm>
              <a:off x="6330277" y="5275411"/>
              <a:ext cx="2428664" cy="1600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120650" indent="-120650">
                <a:lnSpc>
                  <a:spcPts val="2400"/>
                </a:lnSpc>
                <a:spcBef>
                  <a:spcPct val="50000"/>
                </a:spcBef>
                <a:buFontTx/>
                <a:buChar char="•"/>
              </a:pPr>
              <a:r>
                <a:rPr lang="zh-TW" altLang="en-US" dirty="0" smtClean="0">
                  <a:solidFill>
                    <a:srgbClr val="292929"/>
                  </a:solidFill>
                  <a:latin typeface="微軟正黑體" pitchFamily="34" charset="-120"/>
                  <a:ea typeface="微軟正黑體" pitchFamily="34" charset="-120"/>
                </a:rPr>
                <a:t>每日下班前審核資料</a:t>
              </a:r>
              <a:endParaRPr lang="en-US" altLang="zh-TW" dirty="0" smtClean="0">
                <a:solidFill>
                  <a:srgbClr val="292929"/>
                </a:solidFill>
                <a:latin typeface="微軟正黑體" pitchFamily="34" charset="-120"/>
                <a:ea typeface="微軟正黑體" pitchFamily="34" charset="-120"/>
              </a:endParaRPr>
            </a:p>
            <a:p>
              <a:pPr marL="120650" indent="-120650">
                <a:lnSpc>
                  <a:spcPts val="2400"/>
                </a:lnSpc>
                <a:spcBef>
                  <a:spcPct val="50000"/>
                </a:spcBef>
                <a:buFontTx/>
                <a:buChar char="•"/>
              </a:pPr>
              <a:r>
                <a:rPr lang="zh-TW" altLang="en-US" dirty="0" smtClean="0">
                  <a:solidFill>
                    <a:srgbClr val="292929"/>
                  </a:solidFill>
                  <a:latin typeface="微軟正黑體" pitchFamily="34" charset="-120"/>
                  <a:ea typeface="微軟正黑體" pitchFamily="34" charset="-120"/>
                </a:rPr>
                <a:t>權責單位：教務處、研發處、學務處</a:t>
              </a:r>
              <a:endParaRPr lang="en-US" altLang="zh-TW" dirty="0" smtClean="0">
                <a:solidFill>
                  <a:srgbClr val="292929"/>
                </a:solidFill>
                <a:latin typeface="微軟正黑體" pitchFamily="34" charset="-120"/>
                <a:ea typeface="微軟正黑體" pitchFamily="34" charset="-120"/>
              </a:endParaRPr>
            </a:p>
            <a:p>
              <a:pPr marL="120650" indent="-120650">
                <a:lnSpc>
                  <a:spcPts val="2400"/>
                </a:lnSpc>
                <a:spcBef>
                  <a:spcPct val="50000"/>
                </a:spcBef>
                <a:buFontTx/>
                <a:buChar char="•"/>
              </a:pPr>
              <a:endParaRPr lang="en-US" altLang="zh-TW" dirty="0" smtClean="0">
                <a:solidFill>
                  <a:srgbClr val="292929"/>
                </a:solidFill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sp>
        <p:nvSpPr>
          <p:cNvPr id="34" name="Text Box 20"/>
          <p:cNvSpPr txBox="1">
            <a:spLocks noChangeArrowheads="1"/>
          </p:cNvSpPr>
          <p:nvPr/>
        </p:nvSpPr>
        <p:spPr bwMode="auto">
          <a:xfrm>
            <a:off x="3286116" y="3143248"/>
            <a:ext cx="2571768" cy="1025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20650" indent="-120650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zh-TW" altLang="en-US" dirty="0" smtClean="0">
                <a:solidFill>
                  <a:srgbClr val="292929"/>
                </a:solidFill>
                <a:latin typeface="微軟正黑體" pitchFamily="34" charset="-120"/>
                <a:ea typeface="微軟正黑體" pitchFamily="34" charset="-120"/>
              </a:rPr>
              <a:t>至人事系統輸入個人基本資料</a:t>
            </a:r>
            <a:endParaRPr lang="en-US" altLang="zh-TW" dirty="0" smtClean="0">
              <a:solidFill>
                <a:srgbClr val="292929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120650" indent="-120650"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zh-TW" altLang="en-US" sz="1200" dirty="0">
                <a:solidFill>
                  <a:srgbClr val="292929"/>
                </a:solidFill>
                <a:latin typeface="微軟正黑體" pitchFamily="34" charset="-120"/>
                <a:ea typeface="微軟正黑體" pitchFamily="34" charset="-120"/>
              </a:rPr>
              <a:t>國立中央大學學生兼任助理學習與勞僱型態同意書</a:t>
            </a:r>
            <a:endParaRPr lang="en-US" altLang="zh-TW" sz="1200" dirty="0" smtClean="0">
              <a:solidFill>
                <a:srgbClr val="292929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8" name="Text Box 20"/>
          <p:cNvSpPr txBox="1">
            <a:spLocks noChangeArrowheads="1"/>
          </p:cNvSpPr>
          <p:nvPr/>
        </p:nvSpPr>
        <p:spPr bwMode="auto">
          <a:xfrm>
            <a:off x="6286512" y="2786058"/>
            <a:ext cx="250033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20650" indent="-120650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zh-TW" altLang="en-US" sz="1600" b="1" i="1" u="sng" dirty="0" smtClean="0">
                <a:solidFill>
                  <a:schemeClr val="accent1"/>
                </a:solidFill>
                <a:latin typeface="微軟正黑體" pitchFamily="34" charset="-120"/>
                <a:ea typeface="微軟正黑體" pitchFamily="34" charset="-120"/>
              </a:rPr>
              <a:t>至遲應於僱用</a:t>
            </a:r>
            <a:r>
              <a:rPr lang="en-US" altLang="zh-TW" sz="1600" b="1" i="1" u="sng" dirty="0" smtClean="0">
                <a:solidFill>
                  <a:schemeClr val="accent1"/>
                </a:solidFill>
                <a:latin typeface="微軟正黑體" pitchFamily="34" charset="-120"/>
                <a:ea typeface="微軟正黑體" pitchFamily="34" charset="-120"/>
              </a:rPr>
              <a:t>/</a:t>
            </a:r>
            <a:r>
              <a:rPr lang="zh-TW" altLang="en-US" sz="1600" b="1" i="1" u="sng" dirty="0" smtClean="0">
                <a:solidFill>
                  <a:schemeClr val="accent1"/>
                </a:solidFill>
                <a:latin typeface="微軟正黑體" pitchFamily="34" charset="-120"/>
                <a:ea typeface="微軟正黑體" pitchFamily="34" charset="-120"/>
              </a:rPr>
              <a:t>學習起日前</a:t>
            </a:r>
            <a:r>
              <a:rPr lang="en-US" altLang="zh-TW" sz="1600" b="1" i="1" u="sng" dirty="0" smtClean="0">
                <a:solidFill>
                  <a:schemeClr val="accent1"/>
                </a:solidFill>
                <a:latin typeface="微軟正黑體" pitchFamily="34" charset="-120"/>
                <a:ea typeface="微軟正黑體" pitchFamily="34" charset="-120"/>
              </a:rPr>
              <a:t>3</a:t>
            </a:r>
            <a:r>
              <a:rPr lang="zh-TW" altLang="en-US" sz="1600" b="1" i="1" u="sng" dirty="0" smtClean="0">
                <a:solidFill>
                  <a:schemeClr val="accent1"/>
                </a:solidFill>
                <a:latin typeface="微軟正黑體" pitchFamily="34" charset="-120"/>
                <a:ea typeface="微軟正黑體" pitchFamily="34" charset="-120"/>
              </a:rPr>
              <a:t>日</a:t>
            </a:r>
            <a:r>
              <a:rPr lang="en-US" altLang="zh-TW" sz="1600" b="1" i="1" u="sng" dirty="0" smtClean="0">
                <a:solidFill>
                  <a:schemeClr val="accent1"/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sz="1600" b="1" i="1" u="sng" dirty="0" smtClean="0">
                <a:solidFill>
                  <a:schemeClr val="accent1"/>
                </a:solidFill>
                <a:latin typeface="微軟正黑體" pitchFamily="34" charset="-120"/>
                <a:ea typeface="微軟正黑體" pitchFamily="34" charset="-120"/>
              </a:rPr>
              <a:t>含假日</a:t>
            </a:r>
            <a:r>
              <a:rPr lang="en-US" altLang="zh-TW" sz="1600" b="1" i="1" u="sng" dirty="0" smtClean="0">
                <a:solidFill>
                  <a:schemeClr val="accent1"/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r>
              <a:rPr lang="zh-TW" altLang="en-US" sz="1600" b="1" i="1" u="sng" dirty="0" smtClean="0">
                <a:solidFill>
                  <a:schemeClr val="accent1"/>
                </a:solidFill>
                <a:latin typeface="微軟正黑體" pitchFamily="34" charset="-120"/>
                <a:ea typeface="微軟正黑體" pitchFamily="34" charset="-120"/>
              </a:rPr>
              <a:t>務必審核並送出請核</a:t>
            </a:r>
            <a:endParaRPr lang="en-US" altLang="zh-TW" sz="1600" b="1" i="1" u="sng" dirty="0" smtClean="0">
              <a:solidFill>
                <a:schemeClr val="accent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120650" indent="-120650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FontTx/>
              <a:buChar char="•"/>
            </a:pPr>
            <a:r>
              <a:rPr lang="zh-TW" altLang="en-US" sz="1600" b="1" dirty="0" smtClean="0">
                <a:solidFill>
                  <a:schemeClr val="accent4"/>
                </a:solidFill>
                <a:latin typeface="微軟正黑體" pitchFamily="34" charset="-120"/>
                <a:ea typeface="微軟正黑體" pitchFamily="34" charset="-120"/>
              </a:rPr>
              <a:t>如僱用起日為</a:t>
            </a:r>
            <a:r>
              <a:rPr lang="en-US" altLang="zh-TW" sz="1600" b="1" dirty="0" smtClean="0">
                <a:solidFill>
                  <a:schemeClr val="accent4"/>
                </a:solidFill>
                <a:latin typeface="微軟正黑體" pitchFamily="34" charset="-120"/>
                <a:ea typeface="微軟正黑體" pitchFamily="34" charset="-120"/>
              </a:rPr>
              <a:t>15</a:t>
            </a:r>
            <a:r>
              <a:rPr lang="zh-TW" altLang="en-US" sz="1600" b="1" dirty="0" smtClean="0">
                <a:solidFill>
                  <a:schemeClr val="accent4"/>
                </a:solidFill>
                <a:latin typeface="微軟正黑體" pitchFamily="34" charset="-120"/>
                <a:ea typeface="微軟正黑體" pitchFamily="34" charset="-120"/>
              </a:rPr>
              <a:t>日，須於</a:t>
            </a:r>
            <a:r>
              <a:rPr lang="en-US" altLang="zh-TW" sz="1600" b="1" dirty="0" smtClean="0">
                <a:solidFill>
                  <a:schemeClr val="accent4"/>
                </a:solidFill>
                <a:latin typeface="微軟正黑體" pitchFamily="34" charset="-120"/>
                <a:ea typeface="微軟正黑體" pitchFamily="34" charset="-120"/>
              </a:rPr>
              <a:t>11</a:t>
            </a:r>
            <a:r>
              <a:rPr lang="zh-TW" altLang="en-US" sz="1600" b="1" dirty="0" smtClean="0">
                <a:solidFill>
                  <a:schemeClr val="accent4"/>
                </a:solidFill>
                <a:latin typeface="微軟正黑體" pitchFamily="34" charset="-120"/>
                <a:ea typeface="微軟正黑體" pitchFamily="34" charset="-120"/>
              </a:rPr>
              <a:t>日晚間</a:t>
            </a:r>
            <a:r>
              <a:rPr lang="en-US" altLang="zh-TW" sz="1600" b="1" dirty="0" smtClean="0">
                <a:solidFill>
                  <a:schemeClr val="accent4"/>
                </a:solidFill>
                <a:latin typeface="微軟正黑體" pitchFamily="34" charset="-120"/>
                <a:ea typeface="微軟正黑體" pitchFamily="34" charset="-120"/>
              </a:rPr>
              <a:t>12</a:t>
            </a:r>
            <a:r>
              <a:rPr lang="zh-TW" altLang="en-US" sz="1600" b="1" dirty="0" smtClean="0">
                <a:solidFill>
                  <a:schemeClr val="accent4"/>
                </a:solidFill>
                <a:latin typeface="微軟正黑體" pitchFamily="34" charset="-120"/>
                <a:ea typeface="微軟正黑體" pitchFamily="34" charset="-120"/>
              </a:rPr>
              <a:t>時前送出</a:t>
            </a:r>
            <a:endParaRPr lang="en-US" altLang="zh-TW" sz="1600" b="1" dirty="0" smtClean="0">
              <a:solidFill>
                <a:schemeClr val="accent4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120650" indent="-120650">
              <a:lnSpc>
                <a:spcPts val="2200"/>
              </a:lnSpc>
              <a:spcBef>
                <a:spcPts val="0"/>
              </a:spcBef>
              <a:spcAft>
                <a:spcPts val="0"/>
              </a:spcAft>
              <a:buFontTx/>
              <a:buChar char="•"/>
            </a:pPr>
            <a:endParaRPr lang="en-US" altLang="zh-TW" sz="1500" dirty="0" smtClean="0">
              <a:solidFill>
                <a:schemeClr val="accent4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0" name="Text Box 22"/>
          <p:cNvSpPr txBox="1">
            <a:spLocks noChangeArrowheads="1"/>
          </p:cNvSpPr>
          <p:nvPr/>
        </p:nvSpPr>
        <p:spPr bwMode="auto">
          <a:xfrm>
            <a:off x="357158" y="5072074"/>
            <a:ext cx="2381570" cy="1797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20650" indent="-120650" algn="just">
              <a:lnSpc>
                <a:spcPts val="1900"/>
              </a:lnSpc>
              <a:spcBef>
                <a:spcPts val="0"/>
              </a:spcBef>
              <a:buFontTx/>
              <a:buChar char="•"/>
            </a:pPr>
            <a:r>
              <a:rPr lang="zh-TW" altLang="en-US" sz="1400" dirty="0" smtClean="0">
                <a:solidFill>
                  <a:srgbClr val="292929"/>
                </a:solidFill>
                <a:latin typeface="微軟正黑體" pitchFamily="34" charset="-120"/>
                <a:ea typeface="微軟正黑體" pitchFamily="34" charset="-120"/>
              </a:rPr>
              <a:t>收到審核完成ｅ</a:t>
            </a:r>
            <a:r>
              <a:rPr lang="en-US" altLang="zh-TW" sz="1400" dirty="0" smtClean="0">
                <a:solidFill>
                  <a:srgbClr val="292929"/>
                </a:solidFill>
                <a:latin typeface="微軟正黑體" pitchFamily="34" charset="-120"/>
                <a:ea typeface="微軟正黑體" pitchFamily="34" charset="-120"/>
              </a:rPr>
              <a:t>-mail</a:t>
            </a:r>
            <a:r>
              <a:rPr lang="zh-TW" altLang="en-US" sz="1400" dirty="0" smtClean="0">
                <a:solidFill>
                  <a:srgbClr val="292929"/>
                </a:solidFill>
                <a:latin typeface="微軟正黑體" pitchFamily="34" charset="-120"/>
                <a:ea typeface="微軟正黑體" pitchFamily="34" charset="-120"/>
              </a:rPr>
              <a:t>通知後，</a:t>
            </a:r>
            <a:r>
              <a:rPr lang="zh-TW" altLang="en-US" sz="1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勞僱型</a:t>
            </a:r>
            <a:r>
              <a:rPr lang="zh-TW" altLang="en-US" sz="1400" dirty="0" smtClean="0">
                <a:solidFill>
                  <a:srgbClr val="292929"/>
                </a:solidFill>
                <a:latin typeface="微軟正黑體" pitchFamily="34" charset="-120"/>
                <a:ea typeface="微軟正黑體" pitchFamily="34" charset="-120"/>
              </a:rPr>
              <a:t>者須至人事系統</a:t>
            </a:r>
            <a:r>
              <a:rPr lang="en-US" altLang="zh-TW" sz="1400" dirty="0" smtClean="0">
                <a:solidFill>
                  <a:srgbClr val="292929"/>
                </a:solidFill>
                <a:latin typeface="微軟正黑體" pitchFamily="34" charset="-120"/>
                <a:ea typeface="微軟正黑體" pitchFamily="34" charset="-120"/>
              </a:rPr>
              <a:t>/ 【</a:t>
            </a:r>
            <a:r>
              <a:rPr lang="zh-TW" altLang="en-US" sz="1400" dirty="0" smtClean="0">
                <a:solidFill>
                  <a:srgbClr val="292929"/>
                </a:solidFill>
                <a:latin typeface="微軟正黑體" pitchFamily="34" charset="-120"/>
                <a:ea typeface="微軟正黑體" pitchFamily="34" charset="-120"/>
              </a:rPr>
              <a:t>人員僱用區</a:t>
            </a:r>
            <a:r>
              <a:rPr lang="en-US" altLang="zh-TW" sz="1400" dirty="0" smtClean="0">
                <a:solidFill>
                  <a:srgbClr val="292929"/>
                </a:solidFill>
                <a:latin typeface="微軟正黑體" pitchFamily="34" charset="-120"/>
                <a:ea typeface="微軟正黑體" pitchFamily="34" charset="-120"/>
              </a:rPr>
              <a:t>】 /【</a:t>
            </a:r>
            <a:r>
              <a:rPr lang="zh-TW" altLang="en-US" sz="1400" dirty="0" smtClean="0">
                <a:solidFill>
                  <a:srgbClr val="292929"/>
                </a:solidFill>
                <a:latin typeface="微軟正黑體" pitchFamily="34" charset="-120"/>
                <a:ea typeface="微軟正黑體" pitchFamily="34" charset="-120"/>
              </a:rPr>
              <a:t>僱用查詢</a:t>
            </a:r>
            <a:r>
              <a:rPr lang="en-US" altLang="zh-TW" sz="1400" dirty="0" smtClean="0">
                <a:solidFill>
                  <a:srgbClr val="292929"/>
                </a:solidFill>
                <a:latin typeface="微軟正黑體" pitchFamily="34" charset="-120"/>
                <a:ea typeface="微軟正黑體" pitchFamily="34" charset="-120"/>
              </a:rPr>
              <a:t>/</a:t>
            </a:r>
            <a:r>
              <a:rPr lang="zh-TW" altLang="en-US" sz="1400" dirty="0" smtClean="0">
                <a:solidFill>
                  <a:srgbClr val="292929"/>
                </a:solidFill>
                <a:latin typeface="微軟正黑體" pitchFamily="34" charset="-120"/>
                <a:ea typeface="微軟正黑體" pitchFamily="34" charset="-120"/>
              </a:rPr>
              <a:t>異動</a:t>
            </a:r>
            <a:r>
              <a:rPr lang="en-US" altLang="zh-TW" sz="1400" dirty="0" smtClean="0">
                <a:solidFill>
                  <a:srgbClr val="292929"/>
                </a:solidFill>
                <a:latin typeface="微軟正黑體" pitchFamily="34" charset="-120"/>
                <a:ea typeface="微軟正黑體" pitchFamily="34" charset="-120"/>
              </a:rPr>
              <a:t>】</a:t>
            </a:r>
            <a:r>
              <a:rPr lang="zh-TW" altLang="en-US" sz="1400" dirty="0" smtClean="0">
                <a:solidFill>
                  <a:srgbClr val="292929"/>
                </a:solidFill>
                <a:latin typeface="微軟正黑體" pitchFamily="34" charset="-120"/>
                <a:ea typeface="微軟正黑體" pitchFamily="34" charset="-120"/>
              </a:rPr>
              <a:t>以彩色印表機雙面列印契約書一式</a:t>
            </a:r>
            <a:r>
              <a:rPr lang="en-US" altLang="zh-TW" sz="1400" dirty="0" smtClean="0">
                <a:solidFill>
                  <a:srgbClr val="292929"/>
                </a:solidFill>
                <a:latin typeface="微軟正黑體" pitchFamily="34" charset="-120"/>
                <a:ea typeface="微軟正黑體" pitchFamily="34" charset="-120"/>
              </a:rPr>
              <a:t>2</a:t>
            </a:r>
            <a:r>
              <a:rPr lang="zh-TW" altLang="en-US" sz="1400" dirty="0" smtClean="0">
                <a:solidFill>
                  <a:srgbClr val="292929"/>
                </a:solidFill>
                <a:latin typeface="微軟正黑體" pitchFamily="34" charset="-120"/>
                <a:ea typeface="微軟正黑體" pitchFamily="34" charset="-120"/>
              </a:rPr>
              <a:t>份送受僱者簽名後，雙方各執</a:t>
            </a:r>
            <a:r>
              <a:rPr lang="en-US" altLang="zh-TW" sz="1400" dirty="0" smtClean="0">
                <a:solidFill>
                  <a:srgbClr val="292929"/>
                </a:solidFill>
                <a:latin typeface="微軟正黑體" pitchFamily="34" charset="-120"/>
                <a:ea typeface="微軟正黑體" pitchFamily="34" charset="-120"/>
              </a:rPr>
              <a:t>1</a:t>
            </a:r>
            <a:r>
              <a:rPr lang="zh-TW" altLang="en-US" sz="1400" dirty="0" smtClean="0">
                <a:solidFill>
                  <a:srgbClr val="292929"/>
                </a:solidFill>
                <a:latin typeface="微軟正黑體" pitchFamily="34" charset="-120"/>
                <a:ea typeface="微軟正黑體" pitchFamily="34" charset="-120"/>
              </a:rPr>
              <a:t>份</a:t>
            </a:r>
            <a:endParaRPr lang="en-US" altLang="zh-CN" sz="1400" dirty="0" smtClean="0">
              <a:solidFill>
                <a:srgbClr val="292929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6" name="矩形 35"/>
          <p:cNvSpPr/>
          <p:nvPr/>
        </p:nvSpPr>
        <p:spPr bwMode="auto">
          <a:xfrm>
            <a:off x="-142908" y="5072074"/>
            <a:ext cx="285752" cy="100013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43" name="直線單箭頭接點 42"/>
          <p:cNvCxnSpPr/>
          <p:nvPr/>
        </p:nvCxnSpPr>
        <p:spPr bwMode="auto">
          <a:xfrm rot="5400000">
            <a:off x="4465637" y="4464851"/>
            <a:ext cx="213520" cy="79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直線接點 51"/>
          <p:cNvCxnSpPr/>
          <p:nvPr/>
        </p:nvCxnSpPr>
        <p:spPr bwMode="auto">
          <a:xfrm>
            <a:off x="4572000" y="4357694"/>
            <a:ext cx="2357454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直線單箭頭接點 63"/>
          <p:cNvCxnSpPr/>
          <p:nvPr/>
        </p:nvCxnSpPr>
        <p:spPr bwMode="auto">
          <a:xfrm rot="5400000">
            <a:off x="6823091" y="4464057"/>
            <a:ext cx="213520" cy="79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5" name="文字方塊 64"/>
          <p:cNvSpPr txBox="1"/>
          <p:nvPr/>
        </p:nvSpPr>
        <p:spPr>
          <a:xfrm>
            <a:off x="5143504" y="4357694"/>
            <a:ext cx="2000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400" b="1" dirty="0" smtClean="0">
                <a:solidFill>
                  <a:srgbClr val="F25F50"/>
                </a:solidFill>
                <a:latin typeface="微軟正黑體" pitchFamily="34" charset="-120"/>
                <a:ea typeface="微軟正黑體" pitchFamily="34" charset="-120"/>
              </a:rPr>
              <a:t>總審核日數</a:t>
            </a:r>
            <a:r>
              <a:rPr lang="en-US" altLang="zh-TW" sz="1400" b="1" dirty="0" smtClean="0">
                <a:solidFill>
                  <a:srgbClr val="F25F50"/>
                </a:solidFill>
                <a:latin typeface="微軟正黑體" pitchFamily="34" charset="-120"/>
                <a:ea typeface="微軟正黑體" pitchFamily="34" charset="-120"/>
              </a:rPr>
              <a:t>3</a:t>
            </a:r>
            <a:r>
              <a:rPr lang="zh-TW" altLang="en-US" sz="1400" b="1" dirty="0" smtClean="0">
                <a:solidFill>
                  <a:srgbClr val="F25F50"/>
                </a:solidFill>
                <a:latin typeface="微軟正黑體" pitchFamily="34" charset="-120"/>
                <a:ea typeface="微軟正黑體" pitchFamily="34" charset="-120"/>
              </a:rPr>
              <a:t>天</a:t>
            </a:r>
            <a:endParaRPr lang="zh-TW" altLang="en-US" sz="1400" b="1" dirty="0">
              <a:solidFill>
                <a:srgbClr val="F25F5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  <a:cs typeface="Arial" charset="0"/>
              </a:rPr>
              <a:t>相關說明放置於人事室網站上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56982"/>
            <a:ext cx="6408712" cy="5624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圓角矩形 3"/>
          <p:cNvSpPr/>
          <p:nvPr/>
        </p:nvSpPr>
        <p:spPr bwMode="auto">
          <a:xfrm>
            <a:off x="6372200" y="2924944"/>
            <a:ext cx="1080120" cy="315244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" name="直線單箭頭接點 5"/>
          <p:cNvCxnSpPr/>
          <p:nvPr/>
        </p:nvCxnSpPr>
        <p:spPr bwMode="auto">
          <a:xfrm flipH="1">
            <a:off x="7473397" y="2511719"/>
            <a:ext cx="576064" cy="54006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文字方塊 6"/>
          <p:cNvSpPr txBox="1"/>
          <p:nvPr/>
        </p:nvSpPr>
        <p:spPr>
          <a:xfrm>
            <a:off x="2011917" y="1124744"/>
            <a:ext cx="5436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http://in.ncu.edu.tw/ncu7060/cp_right.php?pno=801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41877754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80" t="15054" r="20997" b="10368"/>
          <a:stretch/>
        </p:blipFill>
        <p:spPr bwMode="auto">
          <a:xfrm>
            <a:off x="0" y="378105"/>
            <a:ext cx="9150520" cy="63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4862940"/>
      </p:ext>
    </p:extLst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6" y="0"/>
            <a:ext cx="5752196" cy="66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2091184"/>
      </p:ext>
    </p:extLst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0" hangingPunct="0"/>
            <a:r>
              <a:rPr lang="zh-TW" altLang="en-US" dirty="0" smtClean="0">
                <a:latin typeface="微軟正黑體" pitchFamily="34" charset="-120"/>
                <a:ea typeface="微軟正黑體" pitchFamily="34" charset="-120"/>
                <a:cs typeface="Arial" charset="0"/>
              </a:rPr>
              <a:t>相關疑義洽詢窗口</a:t>
            </a:r>
            <a:endParaRPr lang="en-US" altLang="zh-CN" dirty="0">
              <a:latin typeface="微軟正黑體" pitchFamily="34" charset="-120"/>
              <a:ea typeface="微軟正黑體" pitchFamily="34" charset="-120"/>
              <a:cs typeface="Arial" charset="0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743191"/>
              </p:ext>
            </p:extLst>
          </p:nvPr>
        </p:nvGraphicFramePr>
        <p:xfrm>
          <a:off x="428596" y="1500174"/>
          <a:ext cx="8429685" cy="4904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7422"/>
                <a:gridCol w="3242186"/>
                <a:gridCol w="1783201"/>
                <a:gridCol w="1296876"/>
              </a:tblGrid>
              <a:tr h="504253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400" b="1" kern="1200" dirty="0" smtClean="0">
                          <a:solidFill>
                            <a:schemeClr val="lt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業 務 內 容</a:t>
                      </a:r>
                      <a:endParaRPr lang="zh-TW" altLang="en-US" sz="1400" b="1" kern="1200" dirty="0">
                        <a:solidFill>
                          <a:schemeClr val="lt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kern="1200" dirty="0" smtClean="0">
                          <a:solidFill>
                            <a:schemeClr val="lt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承 辦 人 </a:t>
                      </a:r>
                      <a:endParaRPr lang="zh-TW" altLang="en-US" sz="1400" b="1" kern="1200" dirty="0">
                        <a:solidFill>
                          <a:schemeClr val="lt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kern="1200" dirty="0" smtClean="0">
                          <a:solidFill>
                            <a:schemeClr val="lt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分 機</a:t>
                      </a:r>
                    </a:p>
                  </a:txBody>
                  <a:tcPr anchor="ctr"/>
                </a:tc>
              </a:tr>
              <a:tr h="329328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dirty="0" smtClean="0">
                          <a:solidFill>
                            <a:schemeClr val="dk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進用疑義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教學助理</a:t>
                      </a:r>
                      <a:endParaRPr lang="zh-TW" alt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蘇寶惠</a:t>
                      </a:r>
                      <a:endParaRPr lang="zh-TW" alt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57170</a:t>
                      </a:r>
                      <a:endParaRPr 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</a:tr>
              <a:tr h="329328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400" kern="1200" dirty="0" smtClean="0">
                        <a:solidFill>
                          <a:schemeClr val="dk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服務學習助理、工讀生</a:t>
                      </a:r>
                      <a:endParaRPr lang="zh-TW" alt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邱琳格</a:t>
                      </a:r>
                      <a:endParaRPr lang="zh-TW" alt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57221</a:t>
                      </a:r>
                      <a:endParaRPr lang="en-US" sz="140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</a:tr>
              <a:tr h="329328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400" kern="1200" dirty="0" smtClean="0">
                        <a:solidFill>
                          <a:schemeClr val="dk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兼任研究助理、</a:t>
                      </a:r>
                      <a:r>
                        <a:rPr lang="zh-TW" altLang="en-US" sz="1400" dirty="0" smtClean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工讀生</a:t>
                      </a:r>
                      <a:r>
                        <a:rPr lang="en-US" altLang="zh-TW" sz="1400" dirty="0" smtClean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計畫類</a:t>
                      </a:r>
                      <a:r>
                        <a:rPr lang="en-US" altLang="zh-TW" sz="1400" dirty="0" smtClean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r>
                        <a:rPr lang="zh-TW" altLang="en-US" sz="1400" dirty="0" smtClean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、</a:t>
                      </a:r>
                      <a:r>
                        <a:rPr lang="zh-TW" alt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臨時工</a:t>
                      </a:r>
                      <a:endParaRPr lang="zh-TW" alt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余惠文</a:t>
                      </a:r>
                      <a:endParaRPr lang="zh-TW" alt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27065</a:t>
                      </a:r>
                      <a:endParaRPr 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</a:tr>
              <a:tr h="350830">
                <a:tc rowSpan="2">
                  <a:txBody>
                    <a:bodyPr/>
                    <a:lstStyle/>
                    <a:p>
                      <a:pPr algn="l"/>
                      <a:r>
                        <a:rPr lang="zh-TW" altLang="en-US" sz="1400" kern="1200" dirty="0" smtClean="0">
                          <a:solidFill>
                            <a:schemeClr val="dk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勞健保、勞退及二代健保疑義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學習型 </a:t>
                      </a:r>
                      <a:r>
                        <a:rPr lang="en-US" altLang="zh-TW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zh-TW" alt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二代健保</a:t>
                      </a:r>
                      <a:r>
                        <a:rPr lang="en-US" altLang="zh-TW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endParaRPr lang="zh-TW" alt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余慧琦</a:t>
                      </a:r>
                      <a:endParaRPr lang="zh-TW" alt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57772</a:t>
                      </a:r>
                      <a:endParaRPr 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</a:tr>
              <a:tr h="371510">
                <a:tc vMerge="1">
                  <a:txBody>
                    <a:bodyPr/>
                    <a:lstStyle/>
                    <a:p>
                      <a:pPr algn="l"/>
                      <a:endParaRPr lang="zh-TW" altLang="en-US" sz="1400" kern="1200" dirty="0" smtClean="0">
                        <a:solidFill>
                          <a:schemeClr val="dk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勞僱型 </a:t>
                      </a:r>
                      <a:r>
                        <a:rPr lang="en-US" altLang="zh-TW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zh-TW" alt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勞健保及勞退</a:t>
                      </a:r>
                      <a:r>
                        <a:rPr lang="en-US" altLang="zh-TW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endParaRPr lang="zh-TW" alt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徐欣如</a:t>
                      </a:r>
                      <a:endParaRPr lang="zh-TW" alt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57775</a:t>
                      </a:r>
                      <a:endParaRPr 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</a:tr>
              <a:tr h="308657">
                <a:tc rowSpan="8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kern="1200" dirty="0" smtClean="0">
                          <a:solidFill>
                            <a:schemeClr val="dk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系統管理</a:t>
                      </a:r>
                    </a:p>
                    <a:p>
                      <a:pPr algn="l"/>
                      <a:endParaRPr lang="zh-TW" altLang="en-US" sz="1400" kern="1200" dirty="0" smtClean="0">
                        <a:solidFill>
                          <a:schemeClr val="dk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經分表管理</a:t>
                      </a:r>
                      <a:r>
                        <a:rPr lang="zh-TW" altLang="en-US" sz="1400" dirty="0" smtClean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系統</a:t>
                      </a:r>
                      <a:endParaRPr lang="zh-TW" alt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郭恒禎</a:t>
                      </a:r>
                      <a:endParaRPr lang="zh-TW" alt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27066</a:t>
                      </a:r>
                      <a:endParaRPr 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</a:tr>
              <a:tr h="405723">
                <a:tc vMerge="1">
                  <a:txBody>
                    <a:bodyPr/>
                    <a:lstStyle/>
                    <a:p>
                      <a:pPr algn="l"/>
                      <a:endParaRPr lang="zh-TW" altLang="en-US" sz="1400" kern="1200" dirty="0" smtClean="0">
                        <a:solidFill>
                          <a:schemeClr val="dk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經分表管理</a:t>
                      </a:r>
                      <a:r>
                        <a:rPr lang="zh-TW" altLang="en-US" sz="1400" dirty="0" smtClean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系統</a:t>
                      </a:r>
                      <a:r>
                        <a:rPr lang="en-US" altLang="zh-TW" sz="1400" dirty="0" smtClean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在職專班）</a:t>
                      </a:r>
                      <a:endParaRPr lang="zh-TW" alt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蘇寶惠</a:t>
                      </a:r>
                      <a:endParaRPr lang="zh-TW" altLang="en-US" sz="1400" dirty="0">
                        <a:solidFill>
                          <a:schemeClr val="bg2">
                            <a:lumMod val="10000"/>
                          </a:schemeClr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57170</a:t>
                      </a:r>
                      <a:endParaRPr lang="en-US" sz="1400" dirty="0">
                        <a:solidFill>
                          <a:schemeClr val="bg2">
                            <a:lumMod val="10000"/>
                          </a:schemeClr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</a:tr>
              <a:tr h="329328">
                <a:tc vMerge="1">
                  <a:txBody>
                    <a:bodyPr/>
                    <a:lstStyle/>
                    <a:p>
                      <a:pPr algn="l"/>
                      <a:endParaRPr lang="zh-TW" altLang="en-US" sz="1400" kern="1200" dirty="0" smtClean="0">
                        <a:solidFill>
                          <a:schemeClr val="dk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 smtClean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經分表管理系統</a:t>
                      </a:r>
                      <a:r>
                        <a:rPr lang="en-US" altLang="zh-TW" sz="1400" dirty="0" smtClean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zh-TW" altLang="en-US" sz="1400" dirty="0" smtClean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推廣教育</a:t>
                      </a:r>
                      <a:r>
                        <a:rPr lang="en-US" altLang="zh-TW" sz="1400" dirty="0" smtClean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endParaRPr lang="zh-TW" altLang="en-US" sz="1400" dirty="0" smtClean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温寶珠</a:t>
                      </a:r>
                      <a:endParaRPr lang="zh-TW" altLang="en-US" sz="1400" dirty="0">
                        <a:solidFill>
                          <a:schemeClr val="bg2">
                            <a:lumMod val="10000"/>
                          </a:schemeClr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57166</a:t>
                      </a:r>
                      <a:endParaRPr lang="zh-TW" altLang="en-US" sz="1400" dirty="0">
                        <a:solidFill>
                          <a:schemeClr val="bg2">
                            <a:lumMod val="10000"/>
                          </a:schemeClr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</a:tr>
              <a:tr h="329328">
                <a:tc vMerge="1">
                  <a:txBody>
                    <a:bodyPr/>
                    <a:lstStyle/>
                    <a:p>
                      <a:pPr algn="l"/>
                      <a:endParaRPr lang="zh-TW" altLang="en-US" sz="1400" kern="1200" dirty="0" smtClean="0">
                        <a:solidFill>
                          <a:schemeClr val="dk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獎助學金暨工讀管理系統</a:t>
                      </a:r>
                      <a:endParaRPr lang="zh-TW" alt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邱琳格</a:t>
                      </a:r>
                      <a:endParaRPr lang="zh-TW" alt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57221</a:t>
                      </a:r>
                      <a:endParaRPr 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</a:tr>
              <a:tr h="329328">
                <a:tc vMerge="1">
                  <a:txBody>
                    <a:bodyPr/>
                    <a:lstStyle/>
                    <a:p>
                      <a:pPr algn="l"/>
                      <a:endParaRPr lang="zh-TW" altLang="en-US" sz="1400" kern="1200" dirty="0" smtClean="0">
                        <a:solidFill>
                          <a:schemeClr val="dk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人事系統</a:t>
                      </a:r>
                      <a:endParaRPr lang="zh-TW" alt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李承潔</a:t>
                      </a:r>
                      <a:endParaRPr lang="zh-TW" alt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57763</a:t>
                      </a:r>
                      <a:endParaRPr 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</a:tr>
              <a:tr h="329328">
                <a:tc vMerge="1">
                  <a:txBody>
                    <a:bodyPr/>
                    <a:lstStyle/>
                    <a:p>
                      <a:pPr algn="l"/>
                      <a:endParaRPr lang="zh-TW" altLang="en-US" sz="1400" kern="1200" dirty="0" smtClean="0">
                        <a:solidFill>
                          <a:schemeClr val="dk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陳瑋靜</a:t>
                      </a:r>
                      <a:endParaRPr lang="zh-TW" alt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57773</a:t>
                      </a:r>
                      <a:endParaRPr 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</a:tr>
              <a:tr h="329328">
                <a:tc vMerge="1">
                  <a:txBody>
                    <a:bodyPr/>
                    <a:lstStyle/>
                    <a:p>
                      <a:pPr algn="l"/>
                      <a:endParaRPr lang="zh-TW" altLang="en-US" sz="1400" kern="1200" dirty="0" smtClean="0">
                        <a:solidFill>
                          <a:schemeClr val="dk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余慧琦</a:t>
                      </a:r>
                      <a:endParaRPr lang="zh-TW" alt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57772</a:t>
                      </a:r>
                      <a:endParaRPr 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</a:tr>
              <a:tr h="329328">
                <a:tc vMerge="1">
                  <a:txBody>
                    <a:bodyPr/>
                    <a:lstStyle/>
                    <a:p>
                      <a:pPr algn="l"/>
                      <a:endParaRPr lang="zh-TW" alt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徐欣如</a:t>
                      </a:r>
                      <a:endParaRPr lang="zh-TW" alt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000000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57775</a:t>
                      </a:r>
                      <a:endParaRPr lang="en-US" sz="14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17780" marR="17780" marT="0" marB="0" anchor="ctr"/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dfr-powerpoint-template10">
  <a:themeElements>
    <a:clrScheme name="sample 3">
      <a:dk1>
        <a:srgbClr val="003366"/>
      </a:dk1>
      <a:lt1>
        <a:srgbClr val="FFFFFF"/>
      </a:lt1>
      <a:dk2>
        <a:srgbClr val="99190B"/>
      </a:dk2>
      <a:lt2>
        <a:srgbClr val="DDDDDD"/>
      </a:lt2>
      <a:accent1>
        <a:srgbClr val="1F63AD"/>
      </a:accent1>
      <a:accent2>
        <a:srgbClr val="D28302"/>
      </a:accent2>
      <a:accent3>
        <a:srgbClr val="FFFFFF"/>
      </a:accent3>
      <a:accent4>
        <a:srgbClr val="002A56"/>
      </a:accent4>
      <a:accent5>
        <a:srgbClr val="ABB7D3"/>
      </a:accent5>
      <a:accent6>
        <a:srgbClr val="BE7602"/>
      </a:accent6>
      <a:hlink>
        <a:srgbClr val="3CA051"/>
      </a:hlink>
      <a:folHlink>
        <a:srgbClr val="97ADB5"/>
      </a:folHlink>
    </a:clrScheme>
    <a:fontScheme name="samp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ample 1">
        <a:dk1>
          <a:srgbClr val="000066"/>
        </a:dk1>
        <a:lt1>
          <a:srgbClr val="FFFFFF"/>
        </a:lt1>
        <a:dk2>
          <a:srgbClr val="40297B"/>
        </a:dk2>
        <a:lt2>
          <a:srgbClr val="DDDDDD"/>
        </a:lt2>
        <a:accent1>
          <a:srgbClr val="35978E"/>
        </a:accent1>
        <a:accent2>
          <a:srgbClr val="1E86E4"/>
        </a:accent2>
        <a:accent3>
          <a:srgbClr val="FFFFFF"/>
        </a:accent3>
        <a:accent4>
          <a:srgbClr val="000056"/>
        </a:accent4>
        <a:accent5>
          <a:srgbClr val="AEC9C6"/>
        </a:accent5>
        <a:accent6>
          <a:srgbClr val="1A79CF"/>
        </a:accent6>
        <a:hlink>
          <a:srgbClr val="9CAA32"/>
        </a:hlink>
        <a:folHlink>
          <a:srgbClr val="ACB3D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000066"/>
        </a:dk1>
        <a:lt1>
          <a:srgbClr val="FFFFFF"/>
        </a:lt1>
        <a:dk2>
          <a:srgbClr val="0F5ABD"/>
        </a:dk2>
        <a:lt2>
          <a:srgbClr val="DDDDDD"/>
        </a:lt2>
        <a:accent1>
          <a:srgbClr val="7061C9"/>
        </a:accent1>
        <a:accent2>
          <a:srgbClr val="53BB9B"/>
        </a:accent2>
        <a:accent3>
          <a:srgbClr val="FFFFFF"/>
        </a:accent3>
        <a:accent4>
          <a:srgbClr val="000056"/>
        </a:accent4>
        <a:accent5>
          <a:srgbClr val="BBB7E1"/>
        </a:accent5>
        <a:accent6>
          <a:srgbClr val="4AA98C"/>
        </a:accent6>
        <a:hlink>
          <a:srgbClr val="57B2D7"/>
        </a:hlink>
        <a:folHlink>
          <a:srgbClr val="BCC8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003366"/>
        </a:dk1>
        <a:lt1>
          <a:srgbClr val="FFFFFF"/>
        </a:lt1>
        <a:dk2>
          <a:srgbClr val="99190B"/>
        </a:dk2>
        <a:lt2>
          <a:srgbClr val="DDDDDD"/>
        </a:lt2>
        <a:accent1>
          <a:srgbClr val="1F63AD"/>
        </a:accent1>
        <a:accent2>
          <a:srgbClr val="D28302"/>
        </a:accent2>
        <a:accent3>
          <a:srgbClr val="FFFFFF"/>
        </a:accent3>
        <a:accent4>
          <a:srgbClr val="002A56"/>
        </a:accent4>
        <a:accent5>
          <a:srgbClr val="ABB7D3"/>
        </a:accent5>
        <a:accent6>
          <a:srgbClr val="BE7602"/>
        </a:accent6>
        <a:hlink>
          <a:srgbClr val="3CA051"/>
        </a:hlink>
        <a:folHlink>
          <a:srgbClr val="97ADB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3374</TotalTime>
  <Words>598</Words>
  <Application>Microsoft Office PowerPoint</Application>
  <PresentationFormat>如螢幕大小 (4:3)</PresentationFormat>
  <Paragraphs>91</Paragraphs>
  <Slides>6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7" baseType="lpstr">
      <vt:lpstr>gdfr-powerpoint-template10</vt:lpstr>
      <vt:lpstr>本校兼任助理進用流程</vt:lpstr>
      <vt:lpstr>本校兼任助理進用流程</vt:lpstr>
      <vt:lpstr>相關說明放置於人事室網站上</vt:lpstr>
      <vt:lpstr>PowerPoint 簡報</vt:lpstr>
      <vt:lpstr>PowerPoint 簡報</vt:lpstr>
      <vt:lpstr>相關疑義洽詢窗口</vt:lpstr>
    </vt:vector>
  </TitlesOfParts>
  <Company>MyCompany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Customer</dc:creator>
  <cp:lastModifiedBy>USER</cp:lastModifiedBy>
  <cp:revision>671</cp:revision>
  <cp:lastPrinted>2015-03-16T09:58:57Z</cp:lastPrinted>
  <dcterms:created xsi:type="dcterms:W3CDTF">2015-03-11T02:19:02Z</dcterms:created>
  <dcterms:modified xsi:type="dcterms:W3CDTF">2015-12-17T02:19:21Z</dcterms:modified>
</cp:coreProperties>
</file>