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3" r:id="rId2"/>
    <p:sldId id="358" r:id="rId3"/>
    <p:sldId id="365" r:id="rId4"/>
    <p:sldId id="366" r:id="rId5"/>
    <p:sldId id="367" r:id="rId6"/>
    <p:sldId id="364" r:id="rId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F50"/>
    <a:srgbClr val="D579C1"/>
    <a:srgbClr val="C953B0"/>
    <a:srgbClr val="A6348E"/>
    <a:srgbClr val="A87C00"/>
    <a:srgbClr val="D0A800"/>
    <a:srgbClr val="5E7E3E"/>
    <a:srgbClr val="A66C0E"/>
    <a:srgbClr val="397D7B"/>
    <a:srgbClr val="405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91" d="100"/>
          <a:sy n="91" d="100"/>
        </p:scale>
        <p:origin x="-1210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193" cy="4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487" y="1"/>
            <a:ext cx="2950193" cy="4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968"/>
            <a:ext cx="2950193" cy="4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487" y="9440968"/>
            <a:ext cx="2950193" cy="4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78E695-D3E6-4DAE-BC1A-4E317DBB53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249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193" cy="4966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487" y="1"/>
            <a:ext cx="2950193" cy="4966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8269-ACA6-4E33-B81C-41516B4B930A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112" y="4720483"/>
            <a:ext cx="5446977" cy="44730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968"/>
            <a:ext cx="2950193" cy="4966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487" y="9440968"/>
            <a:ext cx="2950193" cy="4966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E31B1-B975-4929-B7E6-1EC2CF8184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40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E31B1-B975-4929-B7E6-1EC2CF81844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72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0" y="6477000"/>
            <a:ext cx="2133600" cy="24447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4DFA602-70B9-4927-871C-B3A71B103E4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800" b="1">
                <a:latin typeface="Verdana" pitchFamily="34" charset="0"/>
                <a:ea typeface="新細明體" charset="-120"/>
              </a:rPr>
              <a:t>LOGO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7265A-EE98-463B-AAB0-84C3A56409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053498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11CF4-35B8-4132-8A7F-B386D0B66B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0225401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fld id="{200386D1-58D2-4342-9733-AD8893CBB6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051480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96631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E3278-E669-4DD9-96E7-D822BF6558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103853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70117-6192-4269-876C-7F0CEABE32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036483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933-A52E-4465-8563-D2FB3CDBC3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47189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085D6-7643-4C6D-83F2-6A23270DB8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766258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85150-9F7E-4A19-B98B-FBAEBFB85F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5407972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468A-30FD-41B9-BF5C-EC2FD8C8B1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4464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24526-4956-401B-83C7-BF16CBEAA0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093704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新細明體" charset="-120"/>
              </a:defRPr>
            </a:lvl1pPr>
          </a:lstStyle>
          <a:p>
            <a:r>
              <a:rPr lang="en-US" altLang="zh-TW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  <a:ea typeface="新細明體" charset="-120"/>
              </a:defRPr>
            </a:lvl1pPr>
          </a:lstStyle>
          <a:p>
            <a:fld id="{8BC52C05-7518-44A9-BE4C-72C053D2402F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本校兼任助理進用流程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265221" name="AutoShape 27"/>
          <p:cNvSpPr>
            <a:spLocks noChangeArrowheads="1"/>
          </p:cNvSpPr>
          <p:nvPr/>
        </p:nvSpPr>
        <p:spPr bwMode="ltGray">
          <a:xfrm>
            <a:off x="1125049" y="1431924"/>
            <a:ext cx="4016115" cy="488261"/>
          </a:xfrm>
          <a:prstGeom prst="bevel">
            <a:avLst>
              <a:gd name="adj" fmla="val 1263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23" name="AutoShape 29"/>
          <p:cNvSpPr>
            <a:spLocks noChangeArrowheads="1"/>
          </p:cNvSpPr>
          <p:nvPr/>
        </p:nvSpPr>
        <p:spPr bwMode="ltGray">
          <a:xfrm>
            <a:off x="1115616" y="2812866"/>
            <a:ext cx="4392488" cy="578244"/>
          </a:xfrm>
          <a:prstGeom prst="bevel">
            <a:avLst>
              <a:gd name="adj" fmla="val 10407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兼任助理僱用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學習請核</a:t>
            </a:r>
            <a:endParaRPr lang="en-US" altLang="zh-CN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79" name="群組 78"/>
          <p:cNvGrpSpPr/>
          <p:nvPr/>
        </p:nvGrpSpPr>
        <p:grpSpPr>
          <a:xfrm>
            <a:off x="1142406" y="4237273"/>
            <a:ext cx="3357586" cy="584775"/>
            <a:chOff x="1092861" y="5429263"/>
            <a:chExt cx="4016116" cy="584775"/>
          </a:xfrm>
        </p:grpSpPr>
        <p:sp>
          <p:nvSpPr>
            <p:cNvPr id="265224" name="AutoShape 30"/>
            <p:cNvSpPr>
              <a:spLocks noChangeArrowheads="1"/>
            </p:cNvSpPr>
            <p:nvPr/>
          </p:nvSpPr>
          <p:spPr bwMode="ltGray">
            <a:xfrm>
              <a:off x="1092861" y="5477769"/>
              <a:ext cx="4016116" cy="488260"/>
            </a:xfrm>
            <a:prstGeom prst="bevel">
              <a:avLst>
                <a:gd name="adj" fmla="val 12639"/>
              </a:avLst>
            </a:prstGeom>
            <a:solidFill>
              <a:srgbClr val="A6348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5231" name="Rectangle 37"/>
            <p:cNvSpPr>
              <a:spLocks noChangeArrowheads="1"/>
            </p:cNvSpPr>
            <p:nvPr/>
          </p:nvSpPr>
          <p:spPr bwMode="auto">
            <a:xfrm>
              <a:off x="1179179" y="5429263"/>
              <a:ext cx="390704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32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異動申請</a:t>
              </a:r>
              <a:endParaRPr lang="en-US" altLang="zh-CN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65232" name="Rectangle 38"/>
          <p:cNvSpPr>
            <a:spLocks noChangeArrowheads="1"/>
          </p:cNvSpPr>
          <p:nvPr/>
        </p:nvSpPr>
        <p:spPr bwMode="auto">
          <a:xfrm>
            <a:off x="1475656" y="1412776"/>
            <a:ext cx="374487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變更經分表系統</a:t>
            </a:r>
            <a:endParaRPr lang="en-US" altLang="zh-CN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5233" name="Rectangle 39"/>
          <p:cNvSpPr>
            <a:spLocks noChangeArrowheads="1"/>
          </p:cNvSpPr>
          <p:nvPr/>
        </p:nvSpPr>
        <p:spPr bwMode="auto">
          <a:xfrm>
            <a:off x="1115616" y="3388930"/>
            <a:ext cx="39322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0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 - </a:t>
            </a:r>
            <a:r>
              <a:rPr lang="en-US" altLang="zh-TW" sz="2000" dirty="0" smtClean="0"/>
              <a:t>PORTAL/</a:t>
            </a:r>
            <a:r>
              <a:rPr lang="zh-TW" altLang="en-US" sz="20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人事系統</a:t>
            </a:r>
            <a:endParaRPr lang="en-US" altLang="zh-TW" sz="2000" dirty="0" smtClean="0">
              <a:solidFill>
                <a:srgbClr val="1C1C1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83" name="群組 82"/>
          <p:cNvGrpSpPr/>
          <p:nvPr/>
        </p:nvGrpSpPr>
        <p:grpSpPr>
          <a:xfrm>
            <a:off x="1170906" y="4737340"/>
            <a:ext cx="6929486" cy="753676"/>
            <a:chOff x="2000232" y="4643446"/>
            <a:chExt cx="6929486" cy="753676"/>
          </a:xfrm>
        </p:grpSpPr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2000232" y="4643446"/>
              <a:ext cx="614366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endParaRPr lang="en-US" altLang="zh-CN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000232" y="4714884"/>
              <a:ext cx="4000528" cy="682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ts val="2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en-US" altLang="zh-CN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 - 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本校兼任助理</a:t>
              </a:r>
              <a:r>
                <a:rPr lang="en-US" altLang="zh-TW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學習型</a:t>
              </a:r>
              <a:r>
                <a:rPr lang="en-US" altLang="zh-TW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異動申請表</a:t>
              </a:r>
              <a:endParaRPr lang="en-US" altLang="zh-CN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eaLnBrk="0" hangingPunct="0">
                <a:lnSpc>
                  <a:spcPts val="2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en-US" altLang="zh-CN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 - 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本校兼任助理</a:t>
              </a:r>
              <a:r>
                <a:rPr lang="en-US" altLang="zh-TW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勞僱型</a:t>
              </a:r>
              <a:r>
                <a:rPr lang="en-US" altLang="zh-TW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r>
                <a:rPr lang="zh-TW" altLang="en-US" dirty="0" smtClean="0">
                  <a:solidFill>
                    <a:srgbClr val="1C1C1C"/>
                  </a:solidFill>
                  <a:latin typeface="微軟正黑體" pitchFamily="34" charset="-120"/>
                  <a:ea typeface="微軟正黑體" pitchFamily="34" charset="-120"/>
                </a:rPr>
                <a:t>異動申請表</a:t>
              </a:r>
              <a:endParaRPr lang="en-US" altLang="zh-CN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5643570" y="4786322"/>
              <a:ext cx="3286148" cy="500066"/>
              <a:chOff x="1296" y="1224"/>
              <a:chExt cx="3222" cy="288"/>
            </a:xfrm>
          </p:grpSpPr>
          <p:sp>
            <p:nvSpPr>
              <p:cNvPr id="36" name="Oval 5"/>
              <p:cNvSpPr>
                <a:spLocks noChangeArrowheads="1"/>
              </p:cNvSpPr>
              <p:nvPr/>
            </p:nvSpPr>
            <p:spPr bwMode="gray">
              <a:xfrm>
                <a:off x="1296" y="1290"/>
                <a:ext cx="210" cy="140"/>
              </a:xfrm>
              <a:prstGeom prst="ellipse">
                <a:avLst/>
              </a:prstGeom>
              <a:gradFill rotWithShape="1">
                <a:gsLst>
                  <a:gs pos="0">
                    <a:srgbClr val="E96E29"/>
                  </a:gs>
                  <a:gs pos="100000">
                    <a:srgbClr val="E96E29">
                      <a:gamma/>
                      <a:shade val="66667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bg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37" name="Group 6"/>
              <p:cNvGrpSpPr>
                <a:grpSpLocks/>
              </p:cNvGrpSpPr>
              <p:nvPr/>
            </p:nvGrpSpPr>
            <p:grpSpPr bwMode="auto">
              <a:xfrm>
                <a:off x="1440" y="1224"/>
                <a:ext cx="3078" cy="288"/>
                <a:chOff x="1536" y="1470"/>
                <a:chExt cx="3078" cy="288"/>
              </a:xfrm>
            </p:grpSpPr>
            <p:sp>
              <p:nvSpPr>
                <p:cNvPr id="38" name="Line 7"/>
                <p:cNvSpPr>
                  <a:spLocks noChangeShapeType="1"/>
                </p:cNvSpPr>
                <p:nvPr/>
              </p:nvSpPr>
              <p:spPr bwMode="gray">
                <a:xfrm flipV="1">
                  <a:off x="1536" y="1603"/>
                  <a:ext cx="218" cy="5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39" name="AutoShape 8"/>
                <p:cNvSpPr>
                  <a:spLocks noChangeArrowheads="1"/>
                </p:cNvSpPr>
                <p:nvPr/>
              </p:nvSpPr>
              <p:spPr bwMode="gray">
                <a:xfrm>
                  <a:off x="1686" y="1470"/>
                  <a:ext cx="2928" cy="28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0" name="Rectangle 29"/>
            <p:cNvSpPr>
              <a:spLocks noChangeArrowheads="1"/>
            </p:cNvSpPr>
            <p:nvPr/>
          </p:nvSpPr>
          <p:spPr bwMode="gray">
            <a:xfrm>
              <a:off x="5929322" y="4857760"/>
              <a:ext cx="30003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紙本作業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人事室網頁下載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en-US" altLang="zh-CN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1043607" y="5949280"/>
            <a:ext cx="642645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16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每月</a:t>
            </a:r>
            <a:r>
              <a:rPr lang="en-US" altLang="zh-TW" sz="16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1-3</a:t>
            </a:r>
            <a:r>
              <a:rPr lang="zh-TW" altLang="en-US" sz="16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1600" dirty="0" smtClean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用人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單位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/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計畫主持人至人事系統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/ 【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人員僱用區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】/ 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eaLnBrk="0" hangingPunct="0"/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【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每月實際工時核定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】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進行上個月實際工時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核定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eaLnBrk="0" hangingPunct="0"/>
            <a:r>
              <a:rPr lang="zh-TW" altLang="en-US" sz="1600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每月</a:t>
            </a:r>
            <a:r>
              <a:rPr lang="en-US" altLang="zh-TW" sz="1600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6-20</a:t>
            </a:r>
            <a:r>
              <a:rPr lang="zh-TW" altLang="en-US" sz="1600" dirty="0">
                <a:solidFill>
                  <a:srgbClr val="1C1C1C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  <a:cs typeface="Arial" charset="0"/>
              </a:rPr>
              <a:t>相關單位審核造冊資料後，送出納組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撥款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宋体" charset="-122"/>
              <a:cs typeface="Arial" charset="0"/>
            </a:endParaRPr>
          </a:p>
        </p:txBody>
      </p:sp>
      <p:cxnSp>
        <p:nvCxnSpPr>
          <p:cNvPr id="73" name="直線接點 72"/>
          <p:cNvCxnSpPr/>
          <p:nvPr/>
        </p:nvCxnSpPr>
        <p:spPr bwMode="auto">
          <a:xfrm>
            <a:off x="0" y="4075484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4" name="Group 4"/>
          <p:cNvGrpSpPr>
            <a:grpSpLocks/>
          </p:cNvGrpSpPr>
          <p:nvPr/>
        </p:nvGrpSpPr>
        <p:grpSpPr bwMode="auto">
          <a:xfrm rot="10800000">
            <a:off x="5220530" y="1413128"/>
            <a:ext cx="3857652" cy="500066"/>
            <a:chOff x="456" y="1600"/>
            <a:chExt cx="3222" cy="288"/>
          </a:xfrm>
        </p:grpSpPr>
        <p:sp>
          <p:nvSpPr>
            <p:cNvPr id="75" name="Oval 5"/>
            <p:cNvSpPr>
              <a:spLocks noChangeArrowheads="1"/>
            </p:cNvSpPr>
            <p:nvPr/>
          </p:nvSpPr>
          <p:spPr bwMode="gray">
            <a:xfrm>
              <a:off x="456" y="1666"/>
              <a:ext cx="210" cy="140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E96E29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76" name="Group 6"/>
            <p:cNvGrpSpPr>
              <a:grpSpLocks/>
            </p:cNvGrpSpPr>
            <p:nvPr/>
          </p:nvGrpSpPr>
          <p:grpSpPr bwMode="auto">
            <a:xfrm>
              <a:off x="600" y="1600"/>
              <a:ext cx="3078" cy="288"/>
              <a:chOff x="696" y="1846"/>
              <a:chExt cx="3078" cy="288"/>
            </a:xfrm>
          </p:grpSpPr>
          <p:sp>
            <p:nvSpPr>
              <p:cNvPr id="77" name="Line 7"/>
              <p:cNvSpPr>
                <a:spLocks noChangeShapeType="1"/>
              </p:cNvSpPr>
              <p:nvPr/>
            </p:nvSpPr>
            <p:spPr bwMode="gray">
              <a:xfrm flipV="1">
                <a:off x="696" y="1979"/>
                <a:ext cx="218" cy="5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78" name="AutoShape 8"/>
              <p:cNvSpPr>
                <a:spLocks noChangeArrowheads="1"/>
              </p:cNvSpPr>
              <p:nvPr/>
            </p:nvSpPr>
            <p:spPr bwMode="gray">
              <a:xfrm rot="10800000">
                <a:off x="846" y="1846"/>
                <a:ext cx="2928" cy="28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zh-TW" altLang="en-US" sz="2400" b="1" dirty="0" smtClean="0">
                    <a:latin typeface="微軟正黑體" pitchFamily="34" charset="-120"/>
                    <a:ea typeface="微軟正黑體" pitchFamily="34" charset="-120"/>
                  </a:rPr>
                  <a:t>匡列兼任助理人事費</a:t>
                </a:r>
                <a:endParaRPr lang="zh-CN" altLang="en-US" sz="2400" b="1" dirty="0"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80" name="群組 79"/>
          <p:cNvGrpSpPr/>
          <p:nvPr/>
        </p:nvGrpSpPr>
        <p:grpSpPr>
          <a:xfrm>
            <a:off x="1204043" y="5543561"/>
            <a:ext cx="2503861" cy="428974"/>
            <a:chOff x="857224" y="5477768"/>
            <a:chExt cx="4021787" cy="488672"/>
          </a:xfrm>
        </p:grpSpPr>
        <p:sp>
          <p:nvSpPr>
            <p:cNvPr id="81" name="AutoShape 30"/>
            <p:cNvSpPr>
              <a:spLocks noChangeArrowheads="1"/>
            </p:cNvSpPr>
            <p:nvPr/>
          </p:nvSpPr>
          <p:spPr bwMode="ltGray">
            <a:xfrm>
              <a:off x="857224" y="5477768"/>
              <a:ext cx="4016115" cy="488260"/>
            </a:xfrm>
            <a:prstGeom prst="bevel">
              <a:avLst>
                <a:gd name="adj" fmla="val 12639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971972" y="5510649"/>
              <a:ext cx="3907039" cy="4557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20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薪資</a:t>
              </a:r>
              <a:r>
                <a:rPr lang="en-US" altLang="zh-TW" sz="20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lang="zh-TW" altLang="en-US" sz="2000" b="1" dirty="0" smtClean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津貼統一造冊</a:t>
              </a:r>
              <a:endParaRPr lang="en-US" altLang="zh-CN" sz="2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5922973" y="2404045"/>
            <a:ext cx="315521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00000"/>
                </a:solidFill>
                <a:ea typeface="華康中黑體" panose="02010609000101010101" pitchFamily="49" charset="-120"/>
              </a:rPr>
              <a:t>請於</a:t>
            </a:r>
            <a:r>
              <a:rPr lang="en-US" altLang="zh-TW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中黑體" panose="02010609000101010101" pitchFamily="49" charset="-120"/>
              </a:rPr>
              <a:t>104/12/27</a:t>
            </a:r>
            <a:r>
              <a:rPr lang="zh-TW" altLang="en-US" sz="2800" dirty="0" smtClean="0">
                <a:solidFill>
                  <a:srgbClr val="C00000"/>
                </a:solidFill>
                <a:ea typeface="華康中黑體" panose="02010609000101010101" pitchFamily="49" charset="-120"/>
              </a:rPr>
              <a:t>前變更完成人事系統線上作業</a:t>
            </a:r>
            <a:endParaRPr lang="zh-TW" altLang="en-US" sz="2800" dirty="0">
              <a:solidFill>
                <a:srgbClr val="C00000"/>
              </a:solidFill>
              <a:ea typeface="華康中黑體" panose="02010609000101010101" pitchFamily="49" charset="-120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07504" y="1431924"/>
            <a:ext cx="936104" cy="4812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華康中黑體" panose="02010609000101010101" pitchFamily="49" charset="-120"/>
              </a:rPr>
              <a:t>步驟一</a:t>
            </a:r>
          </a:p>
        </p:txBody>
      </p:sp>
      <p:sp>
        <p:nvSpPr>
          <p:cNvPr id="41" name="矩形 40"/>
          <p:cNvSpPr/>
          <p:nvPr/>
        </p:nvSpPr>
        <p:spPr bwMode="auto">
          <a:xfrm>
            <a:off x="107504" y="2873400"/>
            <a:ext cx="936104" cy="4812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華康中黑體" panose="02010609000101010101" pitchFamily="49" charset="-120"/>
              </a:rPr>
              <a:t>步驟二</a:t>
            </a:r>
          </a:p>
        </p:txBody>
      </p:sp>
      <p:sp>
        <p:nvSpPr>
          <p:cNvPr id="43" name="矩形 42"/>
          <p:cNvSpPr/>
          <p:nvPr/>
        </p:nvSpPr>
        <p:spPr bwMode="auto">
          <a:xfrm>
            <a:off x="107504" y="4275219"/>
            <a:ext cx="936104" cy="4812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>
                <a:solidFill>
                  <a:schemeClr val="bg1"/>
                </a:solidFill>
                <a:ea typeface="華康中黑體" panose="02010609000101010101" pitchFamily="49" charset="-120"/>
              </a:rPr>
              <a:t>步驟三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華康中黑體" panose="02010609000101010101" pitchFamily="49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134641" y="5517232"/>
            <a:ext cx="936104" cy="48127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solidFill>
                  <a:schemeClr val="bg1"/>
                </a:solidFill>
                <a:ea typeface="華康中黑體" panose="02010609000101010101" pitchFamily="49" charset="-120"/>
              </a:rPr>
              <a:t>步驟四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華康中黑體" panose="02010609000101010101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204043" y="3770417"/>
            <a:ext cx="6392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altLang="zh-TW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學生</a:t>
            </a:r>
            <a:r>
              <a:rPr lang="zh-TW" altLang="en-US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兼任者，務必簽署本校學生兼任</a:t>
            </a:r>
            <a:r>
              <a:rPr lang="zh-TW" altLang="en-US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助理學習</a:t>
            </a:r>
            <a:r>
              <a:rPr lang="zh-TW" altLang="en-US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與勞僱型態同意書</a:t>
            </a:r>
            <a:r>
              <a:rPr lang="en-US" altLang="zh-TW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雙方各執</a:t>
            </a:r>
            <a:r>
              <a:rPr lang="en-US" altLang="zh-TW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200" b="1" dirty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份</a:t>
            </a:r>
            <a:r>
              <a:rPr lang="en-US" altLang="zh-TW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170906" y="1999873"/>
            <a:ext cx="707350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先至經分表系統匡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列</a:t>
            </a:r>
            <a:r>
              <a:rPr lang="en-US" altLang="zh-TW" sz="1200" dirty="0">
                <a:solidFill>
                  <a:srgbClr val="FF0000"/>
                </a:solidFill>
              </a:rPr>
              <a:t>[</a:t>
            </a:r>
            <a:r>
              <a:rPr lang="en-US" altLang="zh-TW" sz="1200" b="1" dirty="0">
                <a:solidFill>
                  <a:schemeClr val="accent1">
                    <a:lumMod val="75000"/>
                  </a:schemeClr>
                </a:solidFill>
              </a:rPr>
              <a:t>P.</a:t>
            </a:r>
            <a:r>
              <a:rPr lang="zh-TW" altLang="en-US" sz="1200" b="1" dirty="0">
                <a:solidFill>
                  <a:schemeClr val="accent1">
                    <a:lumMod val="75000"/>
                  </a:schemeClr>
                </a:solidFill>
              </a:rPr>
              <a:t>人事費</a:t>
            </a:r>
            <a:r>
              <a:rPr lang="en-US" altLang="zh-TW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1200" dirty="0">
                <a:solidFill>
                  <a:srgbClr val="FF0000"/>
                </a:solidFill>
              </a:rPr>
              <a:t>]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金額，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審核通過後，方能</a:t>
            </a:r>
            <a:r>
              <a:rPr lang="zh-TW" altLang="zh-TW" sz="1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開始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進入人事系統→</a:t>
            </a:r>
            <a:r>
              <a:rPr lang="zh-TW" altLang="zh-TW" sz="1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聘用</a:t>
            </a:r>
            <a:r>
              <a:rPr lang="zh-TW" altLang="zh-TW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兼任助理</a:t>
            </a:r>
            <a:endParaRPr lang="zh-TW" altLang="en-US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170906" y="2348880"/>
            <a:ext cx="275302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1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經分表審核通過影本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送系辦施小姐</a:t>
            </a:r>
            <a:endParaRPr lang="zh-TW" altLang="en-US" sz="1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本校兼任助理進用流程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25" name="AutoShape 29"/>
          <p:cNvSpPr>
            <a:spLocks noChangeArrowheads="1"/>
          </p:cNvSpPr>
          <p:nvPr/>
        </p:nvSpPr>
        <p:spPr bwMode="ltGray">
          <a:xfrm>
            <a:off x="214282" y="1428736"/>
            <a:ext cx="2857520" cy="500066"/>
          </a:xfrm>
          <a:prstGeom prst="bevel">
            <a:avLst>
              <a:gd name="adj" fmla="val 10407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人事系統</a:t>
            </a:r>
            <a:endParaRPr lang="en-US" altLang="zh-CN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72266" y="1285860"/>
            <a:ext cx="5811946" cy="857256"/>
            <a:chOff x="1333" y="1142"/>
            <a:chExt cx="3125" cy="535"/>
          </a:xfrm>
        </p:grpSpPr>
        <p:sp>
          <p:nvSpPr>
            <p:cNvPr id="27" name="Oval 5"/>
            <p:cNvSpPr>
              <a:spLocks noChangeArrowheads="1"/>
            </p:cNvSpPr>
            <p:nvPr/>
          </p:nvSpPr>
          <p:spPr bwMode="gray">
            <a:xfrm>
              <a:off x="1333" y="1265"/>
              <a:ext cx="147" cy="165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E96E29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43" y="1142"/>
              <a:ext cx="3015" cy="535"/>
              <a:chOff x="1539" y="1388"/>
              <a:chExt cx="3015" cy="535"/>
            </a:xfrm>
          </p:grpSpPr>
          <p:sp>
            <p:nvSpPr>
              <p:cNvPr id="29" name="Line 7"/>
              <p:cNvSpPr>
                <a:spLocks noChangeShapeType="1"/>
              </p:cNvSpPr>
              <p:nvPr/>
            </p:nvSpPr>
            <p:spPr bwMode="gray">
              <a:xfrm>
                <a:off x="1539" y="1594"/>
                <a:ext cx="110" cy="41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30" name="AutoShape 8"/>
              <p:cNvSpPr>
                <a:spLocks noChangeArrowheads="1"/>
              </p:cNvSpPr>
              <p:nvPr/>
            </p:nvSpPr>
            <p:spPr bwMode="gray">
              <a:xfrm>
                <a:off x="1664" y="1388"/>
                <a:ext cx="2890" cy="53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>
                  <a:lnSpc>
                    <a:spcPts val="2200"/>
                  </a:lnSpc>
                </a:pP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１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.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同一期間限擔任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1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項勞僱型兼任助理，學習型不限</a:t>
                </a:r>
                <a:endParaRPr lang="en-US" altLang="zh-TW" sz="1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endParaRPr>
              </a:p>
              <a:p>
                <a:pPr eaLnBrk="0" hangingPunct="0">
                  <a:lnSpc>
                    <a:spcPts val="2200"/>
                  </a:lnSpc>
                </a:pP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 2. 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僱用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/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學習起日不得早於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105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年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1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月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1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日</a:t>
                </a:r>
                <a:endParaRPr lang="en-US" altLang="zh-TW" sz="1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endParaRPr>
              </a:p>
              <a:p>
                <a:pPr eaLnBrk="0" hangingPunct="0">
                  <a:lnSpc>
                    <a:spcPts val="2200"/>
                  </a:lnSpc>
                </a:pPr>
                <a:r>
                  <a:rPr lang="zh-TW" altLang="en-US" sz="1600" b="1" dirty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 </a:t>
                </a:r>
                <a:r>
                  <a:rPr lang="en-US" altLang="zh-TW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3.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itchFamily="34" charset="-120"/>
                    <a:ea typeface="微軟正黑體" pitchFamily="34" charset="-120"/>
                  </a:rPr>
                  <a:t> 聘保合一，僱用／學習期間不得追溯</a:t>
                </a:r>
              </a:p>
            </p:txBody>
          </p:sp>
        </p:grpSp>
      </p:grpSp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290872" y="2424244"/>
            <a:ext cx="2802814" cy="183013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3529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3325277" y="2424244"/>
            <a:ext cx="2802814" cy="183013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 marL="120650" indent="-12065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gray">
          <a:xfrm>
            <a:off x="3325277" y="2357430"/>
            <a:ext cx="2423513" cy="472057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 rot="5400000">
            <a:off x="6510012" y="2262973"/>
            <a:ext cx="2111912" cy="2434454"/>
          </a:xfrm>
          <a:prstGeom prst="rightArrowCallout">
            <a:avLst>
              <a:gd name="adj1" fmla="val 28435"/>
              <a:gd name="adj2" fmla="val 21477"/>
              <a:gd name="adj3" fmla="val 7937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gray">
          <a:xfrm>
            <a:off x="6348741" y="2357430"/>
            <a:ext cx="2434454" cy="47205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196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gray">
          <a:xfrm>
            <a:off x="289049" y="2357430"/>
            <a:ext cx="2428983" cy="47205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7843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CN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gray">
          <a:xfrm>
            <a:off x="285721" y="2427149"/>
            <a:ext cx="24242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用人單位</a:t>
            </a:r>
            <a:r>
              <a:rPr lang="en-US" altLang="zh-TW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計畫主持人</a:t>
            </a:r>
            <a:endParaRPr lang="en-US" altLang="zh-CN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gray">
          <a:xfrm>
            <a:off x="3357554" y="2427149"/>
            <a:ext cx="23574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本校學生</a:t>
            </a:r>
            <a:endParaRPr lang="en-US" altLang="zh-CN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gray">
          <a:xfrm>
            <a:off x="6357950" y="2427149"/>
            <a:ext cx="242889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TW" altLang="en-US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用人單位</a:t>
            </a:r>
            <a:r>
              <a:rPr lang="en-US" altLang="zh-TW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計畫主持人</a:t>
            </a:r>
            <a:endParaRPr lang="en-US" altLang="zh-CN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4" name="群組 49"/>
          <p:cNvGrpSpPr/>
          <p:nvPr/>
        </p:nvGrpSpPr>
        <p:grpSpPr>
          <a:xfrm>
            <a:off x="0" y="4643446"/>
            <a:ext cx="2802813" cy="1972473"/>
            <a:chOff x="2973330" y="4671237"/>
            <a:chExt cx="2802813" cy="1972473"/>
          </a:xfrm>
        </p:grpSpPr>
        <p:sp>
          <p:nvSpPr>
            <p:cNvPr id="17" name="AutoShape 8"/>
            <p:cNvSpPr>
              <a:spLocks noChangeArrowheads="1"/>
            </p:cNvSpPr>
            <p:nvPr/>
          </p:nvSpPr>
          <p:spPr bwMode="gray">
            <a:xfrm flipH="1">
              <a:off x="2973330" y="4813580"/>
              <a:ext cx="2802812" cy="1830130"/>
            </a:xfrm>
            <a:prstGeom prst="rightArrowCallout">
              <a:avLst>
                <a:gd name="adj1" fmla="val 0"/>
                <a:gd name="adj2" fmla="val 20049"/>
                <a:gd name="adj3" fmla="val 8889"/>
                <a:gd name="adj4" fmla="val 86532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3529"/>
                    <a:invGamma/>
                    <a:alpha val="89999"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Left"/>
              <a:lightRig rig="legacyFlat3" dir="b"/>
            </a:scene3d>
            <a:sp3d extrusionH="163500" prstMaterial="legacyMetal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gray">
            <a:xfrm>
              <a:off x="3348984" y="4671237"/>
              <a:ext cx="2427159" cy="47205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87843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Left"/>
              <a:lightRig rig="legacyFlat3" dir="b"/>
            </a:scene3d>
            <a:sp3d extrusionH="188900" prstMaterial="legacyMetal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gray">
            <a:xfrm>
              <a:off x="3357554" y="4714884"/>
              <a:ext cx="2357453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TW" altLang="en-US" b="1" dirty="0" smtClean="0">
                  <a:solidFill>
                    <a:srgbClr val="FFFFFF"/>
                  </a:solidFill>
                  <a:latin typeface="微軟正黑體" pitchFamily="34" charset="-120"/>
                  <a:ea typeface="微軟正黑體" pitchFamily="34" charset="-120"/>
                </a:rPr>
                <a:t>用人單位</a:t>
              </a:r>
              <a:r>
                <a:rPr lang="en-US" altLang="zh-TW" b="1" dirty="0" smtClean="0">
                  <a:solidFill>
                    <a:srgbClr val="FFFFFF"/>
                  </a:solidFill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lang="zh-TW" altLang="en-US" b="1" dirty="0" smtClean="0">
                  <a:solidFill>
                    <a:srgbClr val="FFFFFF"/>
                  </a:solidFill>
                  <a:latin typeface="微軟正黑體" pitchFamily="34" charset="-120"/>
                  <a:ea typeface="微軟正黑體" pitchFamily="34" charset="-120"/>
                </a:rPr>
                <a:t>計畫主持人</a:t>
              </a:r>
              <a:endParaRPr lang="en-US" altLang="zh-CN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214282" y="2786058"/>
            <a:ext cx="2571768" cy="161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5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至人事系統完整僱用</a:t>
            </a:r>
            <a:r>
              <a:rPr lang="en-US" altLang="zh-TW" sz="15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5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學習請核資料</a:t>
            </a:r>
            <a:endParaRPr lang="en-US" altLang="zh-TW" sz="1500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20650" indent="-1206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5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非本校學生者，亦須輸入個人基本資料</a:t>
            </a:r>
            <a:endParaRPr lang="en-US" altLang="zh-TW" sz="1500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20650" indent="-1206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5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通知本校學生至系統輸入個人資料</a:t>
            </a:r>
            <a:endParaRPr lang="en-US" altLang="zh-TW" sz="1500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5" name="群組 38"/>
          <p:cNvGrpSpPr/>
          <p:nvPr/>
        </p:nvGrpSpPr>
        <p:grpSpPr>
          <a:xfrm>
            <a:off x="3000364" y="4643446"/>
            <a:ext cx="2813755" cy="2076055"/>
            <a:chOff x="5973087" y="4679952"/>
            <a:chExt cx="2813755" cy="2076055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gray">
            <a:xfrm flipH="1">
              <a:off x="5973087" y="4813580"/>
              <a:ext cx="2802814" cy="1830130"/>
            </a:xfrm>
            <a:prstGeom prst="rightArrowCallout">
              <a:avLst>
                <a:gd name="adj1" fmla="val 28435"/>
                <a:gd name="adj2" fmla="val 20763"/>
                <a:gd name="adj3" fmla="val 8889"/>
                <a:gd name="adj4" fmla="val 86532"/>
              </a:avLst>
            </a:prstGeom>
            <a:gradFill rotWithShape="1">
              <a:gsLst>
                <a:gs pos="0">
                  <a:srgbClr val="99CCFF">
                    <a:alpha val="89998"/>
                  </a:srgbClr>
                </a:gs>
                <a:gs pos="100000">
                  <a:srgbClr val="CCEC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PerspectiveTopLeft"/>
              <a:lightRig rig="legacyFlat3" dir="b"/>
            </a:scene3d>
            <a:sp3d extrusionH="163500" prstMaterial="legacyMetal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gray">
            <a:xfrm>
              <a:off x="6352388" y="4679952"/>
              <a:ext cx="2434454" cy="47205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647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Left"/>
              <a:lightRig rig="legacyFlat3" dir="b"/>
            </a:scene3d>
            <a:sp3d extrusionH="2270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6357950" y="4714884"/>
              <a:ext cx="2355713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b="1" dirty="0" smtClean="0">
                  <a:solidFill>
                    <a:srgbClr val="FFFFFF"/>
                  </a:solidFill>
                  <a:latin typeface="微軟正黑體" pitchFamily="34" charset="-120"/>
                  <a:ea typeface="微軟正黑體" pitchFamily="34" charset="-120"/>
                </a:rPr>
                <a:t>人事室</a:t>
              </a:r>
              <a:endParaRPr lang="en-US" altLang="zh-CN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auto">
            <a:xfrm>
              <a:off x="6330277" y="5124791"/>
              <a:ext cx="2381570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20650" indent="-120650">
                <a:lnSpc>
                  <a:spcPts val="2400"/>
                </a:lnSpc>
                <a:spcBef>
                  <a:spcPts val="0"/>
                </a:spcBef>
                <a:buFontTx/>
                <a:buChar char="•"/>
              </a:pPr>
              <a:r>
                <a:rPr lang="zh-TW" altLang="en-US" dirty="0" smtClean="0">
                  <a:solidFill>
                    <a:srgbClr val="292929"/>
                  </a:solidFill>
                  <a:latin typeface="微軟正黑體" pitchFamily="34" charset="-120"/>
                  <a:ea typeface="微軟正黑體" pitchFamily="34" charset="-120"/>
                </a:rPr>
                <a:t>每日中午前審核勞健保及勞退資料</a:t>
              </a:r>
              <a:endParaRPr lang="en-US" altLang="zh-TW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120650" indent="-120650">
                <a:lnSpc>
                  <a:spcPts val="2400"/>
                </a:lnSpc>
                <a:spcBef>
                  <a:spcPts val="0"/>
                </a:spcBef>
                <a:buFontTx/>
                <a:buChar char="•"/>
              </a:pPr>
              <a:r>
                <a:rPr lang="zh-TW" altLang="en-US" dirty="0" smtClean="0">
                  <a:solidFill>
                    <a:srgbClr val="292929"/>
                  </a:solidFill>
                  <a:latin typeface="微軟正黑體" pitchFamily="34" charset="-120"/>
                  <a:ea typeface="微軟正黑體" pitchFamily="34" charset="-120"/>
                </a:rPr>
                <a:t>每日下載當日加退保名單，並辦理加退保事宜</a:t>
              </a:r>
              <a:endParaRPr lang="en-US" altLang="zh-CN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6" name="群組 44"/>
          <p:cNvGrpSpPr/>
          <p:nvPr/>
        </p:nvGrpSpPr>
        <p:grpSpPr>
          <a:xfrm>
            <a:off x="6143636" y="4662103"/>
            <a:ext cx="2813755" cy="2195897"/>
            <a:chOff x="5973087" y="4679952"/>
            <a:chExt cx="2813755" cy="2195897"/>
          </a:xfrm>
        </p:grpSpPr>
        <p:sp>
          <p:nvSpPr>
            <p:cNvPr id="46" name="AutoShape 10"/>
            <p:cNvSpPr>
              <a:spLocks noChangeArrowheads="1"/>
            </p:cNvSpPr>
            <p:nvPr/>
          </p:nvSpPr>
          <p:spPr bwMode="gray">
            <a:xfrm flipH="1">
              <a:off x="5973087" y="4813580"/>
              <a:ext cx="2802814" cy="1830130"/>
            </a:xfrm>
            <a:prstGeom prst="rightArrowCallout">
              <a:avLst>
                <a:gd name="adj1" fmla="val 28435"/>
                <a:gd name="adj2" fmla="val 21477"/>
                <a:gd name="adj3" fmla="val 8889"/>
                <a:gd name="adj4" fmla="val 86532"/>
              </a:avLst>
            </a:prstGeom>
            <a:gradFill rotWithShape="1">
              <a:gsLst>
                <a:gs pos="0">
                  <a:srgbClr val="99CCFF">
                    <a:alpha val="89998"/>
                  </a:srgbClr>
                </a:gs>
                <a:gs pos="100000">
                  <a:srgbClr val="CCEC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PerspectiveTopLeft"/>
              <a:lightRig rig="legacyFlat3" dir="b"/>
            </a:scene3d>
            <a:sp3d extrusionH="163500" prstMaterial="legacyMetal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gray">
            <a:xfrm>
              <a:off x="6352388" y="4679952"/>
              <a:ext cx="2434454" cy="47205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647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Left"/>
              <a:lightRig rig="legacyFlat3" dir="b"/>
            </a:scene3d>
            <a:sp3d extrusionH="2270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gray">
            <a:xfrm>
              <a:off x="6357950" y="4714884"/>
              <a:ext cx="2355713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b="1" dirty="0" smtClean="0">
                  <a:solidFill>
                    <a:srgbClr val="FFFFFF"/>
                  </a:solidFill>
                  <a:latin typeface="微軟正黑體" pitchFamily="34" charset="-120"/>
                  <a:ea typeface="微軟正黑體" pitchFamily="34" charset="-120"/>
                </a:rPr>
                <a:t>權責單位</a:t>
              </a:r>
              <a:endParaRPr lang="en-US" altLang="zh-CN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6330277" y="5275411"/>
              <a:ext cx="2428664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20650" indent="-120650">
                <a:lnSpc>
                  <a:spcPts val="2400"/>
                </a:lnSpc>
                <a:spcBef>
                  <a:spcPct val="50000"/>
                </a:spcBef>
                <a:buFontTx/>
                <a:buChar char="•"/>
              </a:pPr>
              <a:r>
                <a:rPr lang="zh-TW" altLang="en-US" dirty="0" smtClean="0">
                  <a:solidFill>
                    <a:srgbClr val="292929"/>
                  </a:solidFill>
                  <a:latin typeface="微軟正黑體" pitchFamily="34" charset="-120"/>
                  <a:ea typeface="微軟正黑體" pitchFamily="34" charset="-120"/>
                </a:rPr>
                <a:t>每日下班前審核資料</a:t>
              </a:r>
              <a:endParaRPr lang="en-US" altLang="zh-TW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120650" indent="-120650">
                <a:lnSpc>
                  <a:spcPts val="2400"/>
                </a:lnSpc>
                <a:spcBef>
                  <a:spcPct val="50000"/>
                </a:spcBef>
                <a:buFontTx/>
                <a:buChar char="•"/>
              </a:pPr>
              <a:r>
                <a:rPr lang="zh-TW" altLang="en-US" dirty="0" smtClean="0">
                  <a:solidFill>
                    <a:srgbClr val="292929"/>
                  </a:solidFill>
                  <a:latin typeface="微軟正黑體" pitchFamily="34" charset="-120"/>
                  <a:ea typeface="微軟正黑體" pitchFamily="34" charset="-120"/>
                </a:rPr>
                <a:t>權責單位：教務處、研發處、學務處</a:t>
              </a:r>
              <a:endParaRPr lang="en-US" altLang="zh-TW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120650" indent="-120650">
                <a:lnSpc>
                  <a:spcPts val="2400"/>
                </a:lnSpc>
                <a:spcBef>
                  <a:spcPct val="50000"/>
                </a:spcBef>
                <a:buFontTx/>
                <a:buChar char="•"/>
              </a:pPr>
              <a:endParaRPr lang="en-US" altLang="zh-TW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3286116" y="3143248"/>
            <a:ext cx="2571768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至人事系統輸入個人基本資料</a:t>
            </a:r>
            <a:endParaRPr lang="en-US" altLang="zh-TW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20650" indent="-120650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200" dirty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國立中央大學學生兼任助理學習與勞僱型態同意書</a:t>
            </a:r>
            <a:endParaRPr lang="en-US" altLang="zh-TW" sz="1200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286512" y="2786058"/>
            <a:ext cx="250033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至遲應於僱用</a:t>
            </a:r>
            <a:r>
              <a:rPr lang="en-US" altLang="zh-TW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學習起日前</a:t>
            </a:r>
            <a:r>
              <a:rPr lang="en-US" altLang="zh-TW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含假日</a:t>
            </a:r>
            <a:r>
              <a:rPr lang="en-US" altLang="zh-TW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600" b="1" i="1" u="sng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務必審核並送出請核</a:t>
            </a:r>
            <a:endParaRPr lang="en-US" altLang="zh-TW" sz="1600" b="1" i="1" u="sng" dirty="0" smtClean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20650" indent="-12065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zh-TW" altLang="en-US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如僱用起日為</a:t>
            </a:r>
            <a:r>
              <a:rPr lang="en-US" altLang="zh-TW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日，須於</a:t>
            </a:r>
            <a:r>
              <a:rPr lang="en-US" altLang="zh-TW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日晚間</a:t>
            </a:r>
            <a:r>
              <a:rPr lang="en-US" altLang="zh-TW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1600" b="1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時前送出</a:t>
            </a:r>
            <a:endParaRPr lang="en-US" altLang="zh-TW" sz="1600" b="1" dirty="0" smtClean="0">
              <a:solidFill>
                <a:schemeClr val="accent4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20650" indent="-12065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altLang="zh-TW" sz="1500" dirty="0" smtClean="0">
              <a:solidFill>
                <a:schemeClr val="accent4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357158" y="5072074"/>
            <a:ext cx="2381570" cy="17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just">
              <a:lnSpc>
                <a:spcPts val="1900"/>
              </a:lnSpc>
              <a:spcBef>
                <a:spcPts val="0"/>
              </a:spcBef>
              <a:buFontTx/>
              <a:buChar char="•"/>
            </a:pP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收到審核完成ｅ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-mail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通知後，</a:t>
            </a:r>
            <a:r>
              <a:rPr lang="zh-TW" alt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勞僱型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者須至人事系統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/ 【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人員僱用區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】 /【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僱用查詢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異動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以彩色印表機雙面列印契約書一式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份送受僱者簽名後，雙方各執</a:t>
            </a:r>
            <a:r>
              <a:rPr lang="en-US" altLang="zh-TW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400" dirty="0" smtClean="0">
                <a:solidFill>
                  <a:srgbClr val="292929"/>
                </a:solidFill>
                <a:latin typeface="微軟正黑體" pitchFamily="34" charset="-120"/>
                <a:ea typeface="微軟正黑體" pitchFamily="34" charset="-120"/>
              </a:rPr>
              <a:t>份</a:t>
            </a:r>
            <a:endParaRPr lang="en-US" altLang="zh-CN" sz="1400" dirty="0" smtClean="0">
              <a:solidFill>
                <a:srgbClr val="29292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-142908" y="5072074"/>
            <a:ext cx="285752" cy="10001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直線單箭頭接點 42"/>
          <p:cNvCxnSpPr/>
          <p:nvPr/>
        </p:nvCxnSpPr>
        <p:spPr bwMode="auto">
          <a:xfrm rot="5400000">
            <a:off x="4465637" y="4464851"/>
            <a:ext cx="213520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接點 51"/>
          <p:cNvCxnSpPr/>
          <p:nvPr/>
        </p:nvCxnSpPr>
        <p:spPr bwMode="auto">
          <a:xfrm>
            <a:off x="4572000" y="4357694"/>
            <a:ext cx="235745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單箭頭接點 63"/>
          <p:cNvCxnSpPr/>
          <p:nvPr/>
        </p:nvCxnSpPr>
        <p:spPr bwMode="auto">
          <a:xfrm rot="5400000">
            <a:off x="6823091" y="4464057"/>
            <a:ext cx="213520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文字方塊 64"/>
          <p:cNvSpPr txBox="1"/>
          <p:nvPr/>
        </p:nvSpPr>
        <p:spPr>
          <a:xfrm>
            <a:off x="5143504" y="4357694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總審核日數</a:t>
            </a:r>
            <a:r>
              <a:rPr lang="en-US" altLang="zh-TW" sz="14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400" b="1" dirty="0" smtClean="0">
                <a:solidFill>
                  <a:srgbClr val="F25F50"/>
                </a:solidFill>
                <a:latin typeface="微軟正黑體" pitchFamily="34" charset="-120"/>
                <a:ea typeface="微軟正黑體" pitchFamily="34" charset="-120"/>
              </a:rPr>
              <a:t>天</a:t>
            </a:r>
            <a:endParaRPr lang="zh-TW" altLang="en-US" sz="1400" b="1" dirty="0">
              <a:solidFill>
                <a:srgbClr val="F25F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  <a:cs typeface="Arial" charset="0"/>
              </a:rPr>
              <a:t>相關說明放置於人事室網站上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56982"/>
            <a:ext cx="6408712" cy="562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圓角矩形 3"/>
          <p:cNvSpPr/>
          <p:nvPr/>
        </p:nvSpPr>
        <p:spPr bwMode="auto">
          <a:xfrm>
            <a:off x="6372200" y="2924944"/>
            <a:ext cx="1080120" cy="31524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直線單箭頭接點 5"/>
          <p:cNvCxnSpPr/>
          <p:nvPr/>
        </p:nvCxnSpPr>
        <p:spPr bwMode="auto">
          <a:xfrm flipH="1">
            <a:off x="7473397" y="2511719"/>
            <a:ext cx="576064" cy="5400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文字方塊 6"/>
          <p:cNvSpPr txBox="1"/>
          <p:nvPr/>
        </p:nvSpPr>
        <p:spPr>
          <a:xfrm>
            <a:off x="2011917" y="1124744"/>
            <a:ext cx="543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http://in.ncu.edu.tw/ncu7060/cp_right.php?pno=801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18777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0" t="15054" r="20997" b="10368"/>
          <a:stretch/>
        </p:blipFill>
        <p:spPr bwMode="auto">
          <a:xfrm>
            <a:off x="0" y="378105"/>
            <a:ext cx="9150520" cy="63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862940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6" y="0"/>
            <a:ext cx="5752196" cy="66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091184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cs typeface="Arial" charset="0"/>
              </a:rPr>
              <a:t>相關疑義洽詢窗口</a:t>
            </a:r>
            <a:endParaRPr lang="en-US" altLang="zh-CN" dirty="0"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43191"/>
              </p:ext>
            </p:extLst>
          </p:nvPr>
        </p:nvGraphicFramePr>
        <p:xfrm>
          <a:off x="428596" y="1500174"/>
          <a:ext cx="8429685" cy="490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3242186"/>
                <a:gridCol w="1783201"/>
                <a:gridCol w="1296876"/>
              </a:tblGrid>
              <a:tr h="504253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 smtClean="0">
                          <a:solidFill>
                            <a:schemeClr val="lt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業 務 內 容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1200" dirty="0" smtClean="0">
                          <a:solidFill>
                            <a:schemeClr val="lt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承 辦 人 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 smtClean="0">
                          <a:solidFill>
                            <a:schemeClr val="lt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 機</a:t>
                      </a:r>
                    </a:p>
                  </a:txBody>
                  <a:tcPr anchor="ctr"/>
                </a:tc>
              </a:tr>
              <a:tr h="32932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進用疑義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教學助理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蘇寶惠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57170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服務學習助理、工讀生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邱琳格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57221</a:t>
                      </a:r>
                      <a:endParaRPr lang="en-US" sz="1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兼任研究助理、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工讀生</a:t>
                      </a:r>
                      <a:r>
                        <a:rPr lang="en-US" altLang="zh-TW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計畫類</a:t>
                      </a:r>
                      <a:r>
                        <a:rPr lang="en-US" altLang="zh-TW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、</a:t>
                      </a:r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臨時工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余惠文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27065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50830">
                <a:tc rowSpan="2">
                  <a:txBody>
                    <a:bodyPr/>
                    <a:lstStyle/>
                    <a:p>
                      <a:pPr algn="l"/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勞健保、勞退及二代健保疑義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學習型 </a:t>
                      </a:r>
                      <a:r>
                        <a:rPr lang="en-US" altLang="zh-TW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二代健保</a:t>
                      </a:r>
                      <a:r>
                        <a:rPr lang="en-US" altLang="zh-TW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余慧琦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57772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71510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勞僱型 </a:t>
                      </a:r>
                      <a:r>
                        <a:rPr lang="en-US" altLang="zh-TW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勞健保及勞退</a:t>
                      </a:r>
                      <a:r>
                        <a:rPr lang="en-US" altLang="zh-TW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徐欣如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57775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08657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系統管理</a:t>
                      </a:r>
                    </a:p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經分表管理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系統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郭恒禎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27066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405723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經分表管理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系統</a:t>
                      </a:r>
                      <a:r>
                        <a:rPr lang="en-US" altLang="zh-TW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在職專班）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蘇寶惠</a:t>
                      </a:r>
                      <a:endParaRPr lang="zh-TW" alt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57170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經分表管理系統</a:t>
                      </a:r>
                      <a:r>
                        <a:rPr lang="en-US" altLang="zh-TW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推廣教育</a:t>
                      </a:r>
                      <a:r>
                        <a:rPr lang="en-US" altLang="zh-TW" sz="14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温寶珠</a:t>
                      </a:r>
                      <a:endParaRPr lang="zh-TW" alt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57166</a:t>
                      </a:r>
                      <a:endParaRPr lang="zh-TW" alt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獎助學金暨工讀管理系統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邱琳格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57221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人事系統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李承潔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57763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陳瑋靜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57773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余慧琦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57772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329328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徐欣如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57775</a:t>
                      </a:r>
                      <a:endParaRPr 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fr-powerpoint-template10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598</Words>
  <Application>Microsoft Office PowerPoint</Application>
  <PresentationFormat>如螢幕大小 (4:3)</PresentationFormat>
  <Paragraphs>91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gdfr-powerpoint-template10</vt:lpstr>
      <vt:lpstr>本校兼任助理進用流程</vt:lpstr>
      <vt:lpstr>本校兼任助理進用流程</vt:lpstr>
      <vt:lpstr>相關說明放置於人事室網站上</vt:lpstr>
      <vt:lpstr>PowerPoint 簡報</vt:lpstr>
      <vt:lpstr>PowerPoint 簡報</vt:lpstr>
      <vt:lpstr>相關疑義洽詢窗口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Customer</dc:creator>
  <cp:lastModifiedBy>USER</cp:lastModifiedBy>
  <cp:revision>671</cp:revision>
  <cp:lastPrinted>2015-03-16T09:58:57Z</cp:lastPrinted>
  <dcterms:created xsi:type="dcterms:W3CDTF">2015-03-11T02:19:02Z</dcterms:created>
  <dcterms:modified xsi:type="dcterms:W3CDTF">2015-12-17T02:19:21Z</dcterms:modified>
</cp:coreProperties>
</file>